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tiff" ContentType="image/tif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5"/>
  </p:notesMasterIdLst>
  <p:sldIdLst>
    <p:sldId id="256" r:id="rId2"/>
    <p:sldId id="257" r:id="rId3"/>
    <p:sldId id="326" r:id="rId4"/>
    <p:sldId id="324" r:id="rId5"/>
    <p:sldId id="397" r:id="rId6"/>
    <p:sldId id="399" r:id="rId7"/>
    <p:sldId id="394" r:id="rId8"/>
    <p:sldId id="396" r:id="rId9"/>
    <p:sldId id="395" r:id="rId10"/>
    <p:sldId id="398" r:id="rId11"/>
    <p:sldId id="325" r:id="rId12"/>
    <p:sldId id="369" r:id="rId13"/>
    <p:sldId id="375" r:id="rId1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5542"/>
    <a:srgbClr val="96FAAD"/>
    <a:srgbClr val="00FFCC"/>
    <a:srgbClr val="66FF99"/>
    <a:srgbClr val="0099CC"/>
    <a:srgbClr val="D60093"/>
    <a:srgbClr val="33CCCC"/>
    <a:srgbClr val="66CCFF"/>
    <a:srgbClr val="99CCFF"/>
    <a:srgbClr val="00CC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8990" autoAdjust="0"/>
    <p:restoredTop sz="94545"/>
  </p:normalViewPr>
  <p:slideViewPr>
    <p:cSldViewPr snapToGrid="0">
      <p:cViewPr varScale="1">
        <p:scale>
          <a:sx n="79" d="100"/>
          <a:sy n="79" d="100"/>
        </p:scale>
        <p:origin x="1264" y="192"/>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2FFE961-F5B3-41E0-AF2F-B98DF9154574}" type="datetimeFigureOut">
              <a:rPr lang="en-AU" smtClean="0"/>
              <a:t>24/9/2025</a:t>
            </a:fld>
            <a:endParaRPr lang="en-AU"/>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AU"/>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AU"/>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212C924-96FC-4ACD-8C11-6FB7C3AFF653}" type="slidenum">
              <a:rPr lang="en-AU" smtClean="0"/>
              <a:t>‹#›</a:t>
            </a:fld>
            <a:endParaRPr lang="en-AU"/>
          </a:p>
        </p:txBody>
      </p:sp>
    </p:spTree>
    <p:extLst>
      <p:ext uri="{BB962C8B-B14F-4D97-AF65-F5344CB8AC3E}">
        <p14:creationId xmlns:p14="http://schemas.microsoft.com/office/powerpoint/2010/main" val="119371402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Class discussion. </a:t>
            </a:r>
          </a:p>
        </p:txBody>
      </p:sp>
      <p:sp>
        <p:nvSpPr>
          <p:cNvPr id="4" name="Slide Number Placeholder 3"/>
          <p:cNvSpPr>
            <a:spLocks noGrp="1"/>
          </p:cNvSpPr>
          <p:nvPr>
            <p:ph type="sldNum" sz="quarter" idx="5"/>
          </p:nvPr>
        </p:nvSpPr>
        <p:spPr/>
        <p:txBody>
          <a:bodyPr/>
          <a:lstStyle/>
          <a:p>
            <a:fld id="{8212C924-96FC-4ACD-8C11-6FB7C3AFF653}" type="slidenum">
              <a:rPr lang="en-AU" smtClean="0"/>
              <a:t>3</a:t>
            </a:fld>
            <a:endParaRPr lang="en-AU"/>
          </a:p>
        </p:txBody>
      </p:sp>
    </p:spTree>
    <p:extLst>
      <p:ext uri="{BB962C8B-B14F-4D97-AF65-F5344CB8AC3E}">
        <p14:creationId xmlns:p14="http://schemas.microsoft.com/office/powerpoint/2010/main" val="249068203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Class discussion. </a:t>
            </a:r>
          </a:p>
        </p:txBody>
      </p:sp>
      <p:sp>
        <p:nvSpPr>
          <p:cNvPr id="4" name="Slide Number Placeholder 3"/>
          <p:cNvSpPr>
            <a:spLocks noGrp="1"/>
          </p:cNvSpPr>
          <p:nvPr>
            <p:ph type="sldNum" sz="quarter" idx="5"/>
          </p:nvPr>
        </p:nvSpPr>
        <p:spPr/>
        <p:txBody>
          <a:bodyPr/>
          <a:lstStyle/>
          <a:p>
            <a:fld id="{8212C924-96FC-4ACD-8C11-6FB7C3AFF653}" type="slidenum">
              <a:rPr lang="en-AU" smtClean="0"/>
              <a:t>6</a:t>
            </a:fld>
            <a:endParaRPr lang="en-AU"/>
          </a:p>
        </p:txBody>
      </p:sp>
    </p:spTree>
    <p:extLst>
      <p:ext uri="{BB962C8B-B14F-4D97-AF65-F5344CB8AC3E}">
        <p14:creationId xmlns:p14="http://schemas.microsoft.com/office/powerpoint/2010/main" val="247073574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dirty="0"/>
          </a:p>
        </p:txBody>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1097280" y="758952"/>
            <a:ext cx="10058400" cy="3566160"/>
          </a:xfrm>
        </p:spPr>
        <p:txBody>
          <a:bodyPr anchor="b">
            <a:normAutofit/>
          </a:bodyPr>
          <a:lstStyle>
            <a:lvl1pPr algn="l">
              <a:lnSpc>
                <a:spcPct val="85000"/>
              </a:lnSpc>
              <a:defRPr sz="8000" spc="-50" baseline="0">
                <a:solidFill>
                  <a:schemeClr val="tx1">
                    <a:lumMod val="85000"/>
                    <a:lumOff val="15000"/>
                  </a:schemeClr>
                </a:solidFill>
              </a:defRPr>
            </a:lvl1pPr>
          </a:lstStyle>
          <a:p>
            <a:r>
              <a:rPr lang="en-US"/>
              <a:t>Click to edit Master title style</a:t>
            </a:r>
            <a:endParaRPr lang="en-US" dirty="0"/>
          </a:p>
        </p:txBody>
      </p:sp>
      <p:sp>
        <p:nvSpPr>
          <p:cNvPr id="3" name="Subtitle 2"/>
          <p:cNvSpPr>
            <a:spLocks noGrp="1"/>
          </p:cNvSpPr>
          <p:nvPr>
            <p:ph type="subTitle" idx="1"/>
          </p:nvPr>
        </p:nvSpPr>
        <p:spPr>
          <a:xfrm>
            <a:off x="1100051" y="4455620"/>
            <a:ext cx="10058400" cy="1143000"/>
          </a:xfrm>
        </p:spPr>
        <p:txBody>
          <a:bodyPr lIns="91440" rIns="91440">
            <a:normAutofit/>
          </a:bodyPr>
          <a:lstStyle>
            <a:lvl1pPr marL="0" indent="0" algn="l">
              <a:buNone/>
              <a:defRPr sz="2400" cap="all" spc="200" baseline="0">
                <a:solidFill>
                  <a:schemeClr val="tx2"/>
                </a:solidFill>
                <a:latin typeface="+mj-lt"/>
              </a:defRPr>
            </a:lvl1pPr>
            <a:lvl2pPr marL="457200" indent="0" algn="ctr">
              <a:buNone/>
              <a:defRPr sz="24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C0B86579-9261-4851-8431-AE8CB120AF89}" type="datetimeFigureOut">
              <a:rPr lang="en-AU" smtClean="0"/>
              <a:t>24/9/2025</a:t>
            </a:fld>
            <a:endParaRPr lang="en-AU"/>
          </a:p>
        </p:txBody>
      </p:sp>
      <p:sp>
        <p:nvSpPr>
          <p:cNvPr id="5" name="Footer Placeholder 4"/>
          <p:cNvSpPr>
            <a:spLocks noGrp="1"/>
          </p:cNvSpPr>
          <p:nvPr>
            <p:ph type="ftr" sz="quarter" idx="11"/>
          </p:nvPr>
        </p:nvSpPr>
        <p:spPr/>
        <p:txBody>
          <a:bodyPr/>
          <a:lstStyle/>
          <a:p>
            <a:endParaRPr lang="en-AU"/>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10" name="TextBox 9">
            <a:extLst>
              <a:ext uri="{FF2B5EF4-FFF2-40B4-BE49-F238E27FC236}">
                <a16:creationId xmlns:a16="http://schemas.microsoft.com/office/drawing/2014/main" id="{B07C619A-63DB-AA43-AB24-59A7C5CFAC02}"/>
              </a:ext>
            </a:extLst>
          </p:cNvPr>
          <p:cNvSpPr txBox="1"/>
          <p:nvPr userDrawn="1"/>
        </p:nvSpPr>
        <p:spPr>
          <a:xfrm>
            <a:off x="9297699" y="6444952"/>
            <a:ext cx="2693773"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dirty="0"/>
              <a:t>©BeeHealthyStories2015</a:t>
            </a:r>
          </a:p>
          <a:p>
            <a:endParaRPr lang="en-US" dirty="0"/>
          </a:p>
        </p:txBody>
      </p:sp>
    </p:spTree>
    <p:extLst>
      <p:ext uri="{BB962C8B-B14F-4D97-AF65-F5344CB8AC3E}">
        <p14:creationId xmlns:p14="http://schemas.microsoft.com/office/powerpoint/2010/main" val="342344935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lIns="45720" tIns="0" rIns="45720" b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0B86579-9261-4851-8431-AE8CB120AF89}" type="datetimeFigureOut">
              <a:rPr lang="en-AU" smtClean="0"/>
              <a:t>24/9/2025</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a:xfrm>
            <a:off x="9514704" y="6459785"/>
            <a:ext cx="1697780" cy="365125"/>
          </a:xfrm>
          <a:prstGeom prst="rect">
            <a:avLst/>
          </a:prstGeom>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395515407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Vertical Title 1"/>
          <p:cNvSpPr>
            <a:spLocks noGrp="1"/>
          </p:cNvSpPr>
          <p:nvPr>
            <p:ph type="title" orient="vert"/>
          </p:nvPr>
        </p:nvSpPr>
        <p:spPr>
          <a:xfrm>
            <a:off x="8724900" y="414778"/>
            <a:ext cx="2628900" cy="5757421"/>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414778"/>
            <a:ext cx="7734300" cy="5757422"/>
          </a:xfrm>
        </p:spPr>
        <p:txBody>
          <a:bodyPr vert="eaVert" lIns="45720" tIns="0" rIns="45720" b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0B86579-9261-4851-8431-AE8CB120AF89}" type="datetimeFigureOut">
              <a:rPr lang="en-AU" smtClean="0"/>
              <a:t>24/9/2025</a:t>
            </a:fld>
            <a:endParaRPr lang="en-AU"/>
          </a:p>
        </p:txBody>
      </p:sp>
      <p:sp>
        <p:nvSpPr>
          <p:cNvPr id="5" name="Footer Placeholder 4"/>
          <p:cNvSpPr>
            <a:spLocks noGrp="1"/>
          </p:cNvSpPr>
          <p:nvPr>
            <p:ph type="ftr" sz="quarter" idx="11"/>
          </p:nvPr>
        </p:nvSpPr>
        <p:spPr/>
        <p:txBody>
          <a:bodyPr/>
          <a:lstStyle/>
          <a:p>
            <a:endParaRPr lang="en-AU"/>
          </a:p>
        </p:txBody>
      </p:sp>
      <p:sp>
        <p:nvSpPr>
          <p:cNvPr id="9" name="Rectangle 8">
            <a:extLst>
              <a:ext uri="{FF2B5EF4-FFF2-40B4-BE49-F238E27FC236}">
                <a16:creationId xmlns:a16="http://schemas.microsoft.com/office/drawing/2014/main" id="{B03301B2-F991-CC44-A9AB-61F49617D3C3}"/>
              </a:ext>
            </a:extLst>
          </p:cNvPr>
          <p:cNvSpPr/>
          <p:nvPr userDrawn="1"/>
        </p:nvSpPr>
        <p:spPr>
          <a:xfrm>
            <a:off x="9163881" y="6444734"/>
            <a:ext cx="2563394" cy="369332"/>
          </a:xfrm>
          <a:prstGeom prst="rect">
            <a:avLst/>
          </a:prstGeom>
        </p:spPr>
        <p:txBody>
          <a:bodyPr wrap="none">
            <a:spAutoFit/>
          </a:bodyPr>
          <a:lstStyle/>
          <a:p>
            <a:r>
              <a:rPr lang="en-AU" dirty="0"/>
              <a:t>©BeeHealthyStories2015</a:t>
            </a:r>
          </a:p>
        </p:txBody>
      </p:sp>
    </p:spTree>
    <p:extLst>
      <p:ext uri="{BB962C8B-B14F-4D97-AF65-F5344CB8AC3E}">
        <p14:creationId xmlns:p14="http://schemas.microsoft.com/office/powerpoint/2010/main" val="290999284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0">
              <a:defRPr/>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0B86579-9261-4851-8431-AE8CB120AF89}" type="datetimeFigureOut">
              <a:rPr lang="en-AU" smtClean="0"/>
              <a:t>24/9/2025</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a:xfrm>
            <a:off x="9514704" y="6459785"/>
            <a:ext cx="1697780" cy="365125"/>
          </a:xfrm>
          <a:prstGeom prst="rect">
            <a:avLst/>
          </a:prstGeom>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58814303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758952"/>
            <a:ext cx="10058400" cy="3566160"/>
          </a:xfrm>
        </p:spPr>
        <p:txBody>
          <a:bodyPr anchor="b" anchorCtr="0">
            <a:normAutofit/>
          </a:bodyPr>
          <a:lstStyle>
            <a:lvl1pPr>
              <a:lnSpc>
                <a:spcPct val="85000"/>
              </a:lnSpc>
              <a:defRPr sz="8000" b="0">
                <a:solidFill>
                  <a:schemeClr val="tx1">
                    <a:lumMod val="85000"/>
                    <a:lumOff val="15000"/>
                  </a:schemeClr>
                </a:solidFill>
              </a:defRPr>
            </a:lvl1pPr>
          </a:lstStyle>
          <a:p>
            <a:r>
              <a:rPr lang="en-US"/>
              <a:t>Click to edit Master title style</a:t>
            </a:r>
            <a:endParaRPr lang="en-US" dirty="0"/>
          </a:p>
        </p:txBody>
      </p:sp>
      <p:sp>
        <p:nvSpPr>
          <p:cNvPr id="3" name="Text Placeholder 2"/>
          <p:cNvSpPr>
            <a:spLocks noGrp="1"/>
          </p:cNvSpPr>
          <p:nvPr>
            <p:ph type="body" idx="1"/>
          </p:nvPr>
        </p:nvSpPr>
        <p:spPr>
          <a:xfrm>
            <a:off x="1097280" y="4453128"/>
            <a:ext cx="10058400" cy="1143000"/>
          </a:xfrm>
        </p:spPr>
        <p:txBody>
          <a:bodyPr lIns="91440" rIns="91440" anchor="t" anchorCtr="0">
            <a:normAutofit/>
          </a:bodyPr>
          <a:lstStyle>
            <a:lvl1pPr marL="0" indent="0">
              <a:buNone/>
              <a:defRPr sz="2400" cap="all" spc="200" baseline="0">
                <a:solidFill>
                  <a:schemeClr val="tx2"/>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C0B86579-9261-4851-8431-AE8CB120AF89}" type="datetimeFigureOut">
              <a:rPr lang="en-AU" smtClean="0"/>
              <a:t>24/9/2025</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a:xfrm>
            <a:off x="9514704" y="6459785"/>
            <a:ext cx="1697780" cy="365125"/>
          </a:xfrm>
          <a:prstGeom prst="rect">
            <a:avLst/>
          </a:prstGeom>
        </p:spPr>
        <p:txBody>
          <a:bodyPr/>
          <a:lstStyle/>
          <a:p>
            <a:fld id="{927B3BFD-01C8-4C7F-8F39-96074B03617B}" type="slidenum">
              <a:rPr lang="en-AU" smtClean="0"/>
              <a:t>‹#›</a:t>
            </a:fld>
            <a:endParaRPr lang="en-AU"/>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3538842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a:xfrm>
            <a:off x="1097280" y="286603"/>
            <a:ext cx="10058400" cy="1450757"/>
          </a:xfrm>
        </p:spPr>
        <p:txBody>
          <a:bodyPr/>
          <a:lstStyle/>
          <a:p>
            <a:r>
              <a:rPr lang="en-US"/>
              <a:t>Click to edit Master title style</a:t>
            </a:r>
            <a:endParaRPr lang="en-US" dirty="0"/>
          </a:p>
        </p:txBody>
      </p:sp>
      <p:sp>
        <p:nvSpPr>
          <p:cNvPr id="3" name="Content Placeholder 2"/>
          <p:cNvSpPr>
            <a:spLocks noGrp="1"/>
          </p:cNvSpPr>
          <p:nvPr>
            <p:ph sz="half" idx="1"/>
          </p:nvPr>
        </p:nvSpPr>
        <p:spPr>
          <a:xfrm>
            <a:off x="1097279" y="1845734"/>
            <a:ext cx="4937760" cy="40233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217920" y="1845735"/>
            <a:ext cx="4937760" cy="40233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C0B86579-9261-4851-8431-AE8CB120AF89}" type="datetimeFigureOut">
              <a:rPr lang="en-AU" smtClean="0"/>
              <a:t>24/9/2025</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a:xfrm>
            <a:off x="9514704" y="6459785"/>
            <a:ext cx="1697780" cy="365125"/>
          </a:xfrm>
          <a:prstGeom prst="rect">
            <a:avLst/>
          </a:prstGeom>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55943413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a:xfrm>
            <a:off x="1097280" y="286603"/>
            <a:ext cx="10058400" cy="1450757"/>
          </a:xfrm>
        </p:spPr>
        <p:txBody>
          <a:bodyPr/>
          <a:lstStyle/>
          <a:p>
            <a:r>
              <a:rPr lang="en-US"/>
              <a:t>Click to edit Master title style</a:t>
            </a:r>
            <a:endParaRPr lang="en-US" dirty="0"/>
          </a:p>
        </p:txBody>
      </p:sp>
      <p:sp>
        <p:nvSpPr>
          <p:cNvPr id="3" name="Text Placeholder 2"/>
          <p:cNvSpPr>
            <a:spLocks noGrp="1"/>
          </p:cNvSpPr>
          <p:nvPr>
            <p:ph type="body" idx="1"/>
          </p:nvPr>
        </p:nvSpPr>
        <p:spPr>
          <a:xfrm>
            <a:off x="109728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097280" y="2582334"/>
            <a:ext cx="4937760" cy="3378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21792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217920" y="2582334"/>
            <a:ext cx="4937760" cy="3378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C0B86579-9261-4851-8431-AE8CB120AF89}" type="datetimeFigureOut">
              <a:rPr lang="en-AU" smtClean="0"/>
              <a:t>24/9/2025</a:t>
            </a:fld>
            <a:endParaRPr lang="en-AU"/>
          </a:p>
        </p:txBody>
      </p:sp>
      <p:sp>
        <p:nvSpPr>
          <p:cNvPr id="8" name="Footer Placeholder 7"/>
          <p:cNvSpPr>
            <a:spLocks noGrp="1"/>
          </p:cNvSpPr>
          <p:nvPr>
            <p:ph type="ftr" sz="quarter" idx="11"/>
          </p:nvPr>
        </p:nvSpPr>
        <p:spPr/>
        <p:txBody>
          <a:bodyPr/>
          <a:lstStyle/>
          <a:p>
            <a:endParaRPr lang="en-AU"/>
          </a:p>
        </p:txBody>
      </p:sp>
      <p:sp>
        <p:nvSpPr>
          <p:cNvPr id="9" name="Slide Number Placeholder 8"/>
          <p:cNvSpPr>
            <a:spLocks noGrp="1"/>
          </p:cNvSpPr>
          <p:nvPr>
            <p:ph type="sldNum" sz="quarter" idx="12"/>
          </p:nvPr>
        </p:nvSpPr>
        <p:spPr>
          <a:xfrm>
            <a:off x="9514704" y="6459785"/>
            <a:ext cx="1697780" cy="365125"/>
          </a:xfrm>
          <a:prstGeom prst="rect">
            <a:avLst/>
          </a:prstGeom>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290689312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C0B86579-9261-4851-8431-AE8CB120AF89}" type="datetimeFigureOut">
              <a:rPr lang="en-AU" smtClean="0"/>
              <a:t>24/9/2025</a:t>
            </a:fld>
            <a:endParaRPr lang="en-AU"/>
          </a:p>
        </p:txBody>
      </p:sp>
      <p:sp>
        <p:nvSpPr>
          <p:cNvPr id="4" name="Footer Placeholder 3"/>
          <p:cNvSpPr>
            <a:spLocks noGrp="1"/>
          </p:cNvSpPr>
          <p:nvPr>
            <p:ph type="ftr" sz="quarter" idx="11"/>
          </p:nvPr>
        </p:nvSpPr>
        <p:spPr/>
        <p:txBody>
          <a:bodyPr/>
          <a:lstStyle/>
          <a:p>
            <a:endParaRPr lang="en-AU"/>
          </a:p>
        </p:txBody>
      </p:sp>
      <p:sp>
        <p:nvSpPr>
          <p:cNvPr id="5" name="Slide Number Placeholder 4"/>
          <p:cNvSpPr>
            <a:spLocks noGrp="1"/>
          </p:cNvSpPr>
          <p:nvPr>
            <p:ph type="sldNum" sz="quarter" idx="12"/>
          </p:nvPr>
        </p:nvSpPr>
        <p:spPr>
          <a:xfrm>
            <a:off x="9514704" y="6459785"/>
            <a:ext cx="1697780" cy="365125"/>
          </a:xfrm>
          <a:prstGeom prst="rect">
            <a:avLst/>
          </a:prstGeom>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158089496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5" name="Rectangle 4"/>
          <p:cNvSpPr/>
          <p:nvPr userDrawn="1"/>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 name="Date Placeholder 6"/>
          <p:cNvSpPr>
            <a:spLocks noGrp="1"/>
          </p:cNvSpPr>
          <p:nvPr>
            <p:ph type="dt" sz="half" idx="10"/>
          </p:nvPr>
        </p:nvSpPr>
        <p:spPr/>
        <p:txBody>
          <a:bodyPr/>
          <a:lstStyle/>
          <a:p>
            <a:fld id="{C0B86579-9261-4851-8431-AE8CB120AF89}" type="datetimeFigureOut">
              <a:rPr lang="en-AU" smtClean="0"/>
              <a:t>24/9/2025</a:t>
            </a:fld>
            <a:endParaRPr lang="en-AU"/>
          </a:p>
        </p:txBody>
      </p:sp>
      <p:sp>
        <p:nvSpPr>
          <p:cNvPr id="8" name="Footer Placeholder 7"/>
          <p:cNvSpPr>
            <a:spLocks noGrp="1"/>
          </p:cNvSpPr>
          <p:nvPr>
            <p:ph type="ftr" sz="quarter" idx="11"/>
          </p:nvPr>
        </p:nvSpPr>
        <p:spPr/>
        <p:txBody>
          <a:bodyPr/>
          <a:lstStyle>
            <a:lvl1pPr>
              <a:defRPr>
                <a:solidFill>
                  <a:srgbClr val="FFFFFF"/>
                </a:solidFill>
              </a:defRPr>
            </a:lvl1pPr>
          </a:lstStyle>
          <a:p>
            <a:endParaRPr lang="en-AU"/>
          </a:p>
        </p:txBody>
      </p:sp>
      <p:sp>
        <p:nvSpPr>
          <p:cNvPr id="2" name="Rectangle 1">
            <a:extLst>
              <a:ext uri="{FF2B5EF4-FFF2-40B4-BE49-F238E27FC236}">
                <a16:creationId xmlns:a16="http://schemas.microsoft.com/office/drawing/2014/main" id="{82EE5982-E333-7445-A45E-00D205EC967B}"/>
              </a:ext>
            </a:extLst>
          </p:cNvPr>
          <p:cNvSpPr/>
          <p:nvPr userDrawn="1"/>
        </p:nvSpPr>
        <p:spPr>
          <a:xfrm>
            <a:off x="9163882" y="6444734"/>
            <a:ext cx="2563394" cy="369332"/>
          </a:xfrm>
          <a:prstGeom prst="rect">
            <a:avLst/>
          </a:prstGeom>
        </p:spPr>
        <p:txBody>
          <a:bodyPr wrap="none">
            <a:spAutoFit/>
          </a:bodyPr>
          <a:lstStyle/>
          <a:p>
            <a:r>
              <a:rPr lang="en-AU" dirty="0"/>
              <a:t>©BeeHealthyStories2015</a:t>
            </a:r>
          </a:p>
        </p:txBody>
      </p:sp>
    </p:spTree>
    <p:extLst>
      <p:ext uri="{BB962C8B-B14F-4D97-AF65-F5344CB8AC3E}">
        <p14:creationId xmlns:p14="http://schemas.microsoft.com/office/powerpoint/2010/main" val="271065148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Rectangle 7"/>
          <p:cNvSpPr/>
          <p:nvPr/>
        </p:nvSpPr>
        <p:spPr>
          <a:xfrm>
            <a:off x="16" y="0"/>
            <a:ext cx="4050791"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4040071" y="0"/>
            <a:ext cx="6400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457200" y="594359"/>
            <a:ext cx="3200400" cy="2286000"/>
          </a:xfrm>
        </p:spPr>
        <p:txBody>
          <a:bodyPr anchor="b">
            <a:normAutofit/>
          </a:bodyPr>
          <a:lstStyle>
            <a:lvl1pPr>
              <a:defRPr sz="3600" b="0">
                <a:solidFill>
                  <a:srgbClr val="FFFFFF"/>
                </a:solidFill>
              </a:defRPr>
            </a:lvl1pPr>
          </a:lstStyle>
          <a:p>
            <a:r>
              <a:rPr lang="en-US"/>
              <a:t>Click to edit Master title style</a:t>
            </a:r>
            <a:endParaRPr lang="en-US" dirty="0"/>
          </a:p>
        </p:txBody>
      </p:sp>
      <p:sp>
        <p:nvSpPr>
          <p:cNvPr id="3" name="Content Placeholder 2"/>
          <p:cNvSpPr>
            <a:spLocks noGrp="1"/>
          </p:cNvSpPr>
          <p:nvPr>
            <p:ph idx="1"/>
          </p:nvPr>
        </p:nvSpPr>
        <p:spPr>
          <a:xfrm>
            <a:off x="4800600" y="731520"/>
            <a:ext cx="6492240" cy="5257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2926080"/>
            <a:ext cx="3200400" cy="3379124"/>
          </a:xfrm>
        </p:spPr>
        <p:txBody>
          <a:bodyPr lIns="91440" rIns="91440">
            <a:normAutofit/>
          </a:bodyPr>
          <a:lstStyle>
            <a:lvl1pPr marL="0" indent="0">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465512" y="6459785"/>
            <a:ext cx="2618510" cy="365125"/>
          </a:xfrm>
        </p:spPr>
        <p:txBody>
          <a:bodyPr/>
          <a:lstStyle>
            <a:lvl1pPr algn="l">
              <a:defRPr/>
            </a:lvl1pPr>
          </a:lstStyle>
          <a:p>
            <a:fld id="{C0B86579-9261-4851-8431-AE8CB120AF89}" type="datetimeFigureOut">
              <a:rPr lang="en-AU" smtClean="0"/>
              <a:t>24/9/2025</a:t>
            </a:fld>
            <a:endParaRPr lang="en-AU"/>
          </a:p>
        </p:txBody>
      </p:sp>
      <p:sp>
        <p:nvSpPr>
          <p:cNvPr id="6" name="Footer Placeholder 5"/>
          <p:cNvSpPr>
            <a:spLocks noGrp="1"/>
          </p:cNvSpPr>
          <p:nvPr>
            <p:ph type="ftr" sz="quarter" idx="11"/>
          </p:nvPr>
        </p:nvSpPr>
        <p:spPr>
          <a:xfrm>
            <a:off x="4800600" y="6459785"/>
            <a:ext cx="4648200" cy="365125"/>
          </a:xfrm>
        </p:spPr>
        <p:txBody>
          <a:bodyPr/>
          <a:lstStyle>
            <a:lvl1pPr algn="l">
              <a:defRPr>
                <a:solidFill>
                  <a:schemeClr val="tx2"/>
                </a:solidFill>
              </a:defRPr>
            </a:lvl1pPr>
          </a:lstStyle>
          <a:p>
            <a:endParaRPr lang="en-AU"/>
          </a:p>
        </p:txBody>
      </p:sp>
      <p:sp>
        <p:nvSpPr>
          <p:cNvPr id="7" name="Slide Number Placeholder 6"/>
          <p:cNvSpPr>
            <a:spLocks noGrp="1"/>
          </p:cNvSpPr>
          <p:nvPr>
            <p:ph type="sldNum" sz="quarter" idx="12"/>
          </p:nvPr>
        </p:nvSpPr>
        <p:spPr>
          <a:xfrm>
            <a:off x="9514704" y="6459785"/>
            <a:ext cx="1697780" cy="365125"/>
          </a:xfrm>
          <a:prstGeom prst="rect">
            <a:avLst/>
          </a:prstGeom>
        </p:spPr>
        <p:txBody>
          <a:bodyPr/>
          <a:lstStyle>
            <a:lvl1pPr>
              <a:defRPr>
                <a:solidFill>
                  <a:schemeClr val="tx2"/>
                </a:solidFill>
              </a:defRPr>
            </a:lvl1pPr>
          </a:lstStyle>
          <a:p>
            <a:fld id="{927B3BFD-01C8-4C7F-8F39-96074B03617B}" type="slidenum">
              <a:rPr lang="en-AU" smtClean="0"/>
              <a:t>‹#›</a:t>
            </a:fld>
            <a:endParaRPr lang="en-AU"/>
          </a:p>
        </p:txBody>
      </p:sp>
    </p:spTree>
    <p:extLst>
      <p:ext uri="{BB962C8B-B14F-4D97-AF65-F5344CB8AC3E}">
        <p14:creationId xmlns:p14="http://schemas.microsoft.com/office/powerpoint/2010/main" val="338457660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8" name="Rectangle 7"/>
          <p:cNvSpPr/>
          <p:nvPr/>
        </p:nvSpPr>
        <p:spPr>
          <a:xfrm>
            <a:off x="0" y="4953000"/>
            <a:ext cx="12188825" cy="1905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5" y="491507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5074920"/>
            <a:ext cx="10113264" cy="822960"/>
          </a:xfrm>
        </p:spPr>
        <p:txBody>
          <a:bodyPr lIns="91440" tIns="0" rIns="91440" bIns="0" anchor="b">
            <a:noAutofit/>
          </a:bodyPr>
          <a:lstStyle>
            <a:lvl1pPr>
              <a:defRPr sz="3600" b="0">
                <a:solidFill>
                  <a:srgbClr val="FFFFFF"/>
                </a:solidFill>
              </a:defRPr>
            </a:lvl1pPr>
          </a:lstStyle>
          <a:p>
            <a:r>
              <a:rPr lang="en-US"/>
              <a:t>Click to edit Master title style</a:t>
            </a:r>
            <a:endParaRPr lang="en-US" dirty="0"/>
          </a:p>
        </p:txBody>
      </p:sp>
      <p:sp>
        <p:nvSpPr>
          <p:cNvPr id="3" name="Picture Placeholder 2"/>
          <p:cNvSpPr>
            <a:spLocks noGrp="1" noChangeAspect="1"/>
          </p:cNvSpPr>
          <p:nvPr>
            <p:ph type="pic" idx="1"/>
          </p:nvPr>
        </p:nvSpPr>
        <p:spPr>
          <a:xfrm>
            <a:off x="15" y="0"/>
            <a:ext cx="12191985" cy="4915076"/>
          </a:xfrm>
          <a:blipFill>
            <a:blip r:embed="rId2" cstate="email">
              <a:extLst>
                <a:ext uri="{28A0092B-C50C-407E-A947-70E740481C1C}">
                  <a14:useLocalDpi xmlns:a14="http://schemas.microsoft.com/office/drawing/2010/main"/>
                </a:ext>
              </a:extLst>
            </a:blip>
            <a:stretch>
              <a:fillRect/>
            </a:stretch>
          </a:blipFill>
        </p:spPr>
        <p:txBody>
          <a:bodyPr lIns="457200" tIns="457200" anchor="t"/>
          <a:lstStyle>
            <a:lvl1pPr marL="0" indent="0">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1097280" y="5907023"/>
            <a:ext cx="10113264" cy="594360"/>
          </a:xfrm>
        </p:spPr>
        <p:txBody>
          <a:bodyPr lIns="91440" tIns="0" rIns="91440" bIns="0">
            <a:normAutofit/>
          </a:bodyPr>
          <a:lstStyle>
            <a:lvl1pPr marL="0" indent="0">
              <a:spcBef>
                <a:spcPts val="0"/>
              </a:spcBef>
              <a:spcAft>
                <a:spcPts val="600"/>
              </a:spcAft>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C0B86579-9261-4851-8431-AE8CB120AF89}" type="datetimeFigureOut">
              <a:rPr lang="en-AU" smtClean="0"/>
              <a:t>24/9/2025</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a:xfrm>
            <a:off x="9514704" y="6459785"/>
            <a:ext cx="1697780" cy="365125"/>
          </a:xfrm>
          <a:prstGeom prst="rect">
            <a:avLst/>
          </a:prstGeom>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260009706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1" y="6400800"/>
            <a:ext cx="12192000"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0" y="6334316"/>
            <a:ext cx="12192001" cy="659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1097280" y="286603"/>
            <a:ext cx="10058400" cy="1450757"/>
          </a:xfrm>
          <a:prstGeom prst="rect">
            <a:avLst/>
          </a:prstGeom>
        </p:spPr>
        <p:txBody>
          <a:bodyPr vert="horz" lIns="91440" tIns="45720" rIns="91440" bIns="45720" rtlCol="0" anchor="b">
            <a:normAutofit/>
          </a:bodyPr>
          <a:lstStyle/>
          <a:p>
            <a:r>
              <a:rPr lang="en-US"/>
              <a:t>Click to edit Master title style</a:t>
            </a:r>
            <a:endParaRPr lang="en-US" dirty="0"/>
          </a:p>
        </p:txBody>
      </p:sp>
      <p:sp>
        <p:nvSpPr>
          <p:cNvPr id="3" name="Text Placeholder 2"/>
          <p:cNvSpPr>
            <a:spLocks noGrp="1"/>
          </p:cNvSpPr>
          <p:nvPr>
            <p:ph type="body" idx="1"/>
          </p:nvPr>
        </p:nvSpPr>
        <p:spPr>
          <a:xfrm>
            <a:off x="1097280" y="1845734"/>
            <a:ext cx="10058400" cy="4023360"/>
          </a:xfrm>
          <a:prstGeom prst="rect">
            <a:avLst/>
          </a:prstGeom>
        </p:spPr>
        <p:txBody>
          <a:bodyPr vert="horz" lIns="0" tIns="45720" rIns="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1097280" y="6459785"/>
            <a:ext cx="2472271" cy="365125"/>
          </a:xfrm>
          <a:prstGeom prst="rect">
            <a:avLst/>
          </a:prstGeom>
        </p:spPr>
        <p:txBody>
          <a:bodyPr vert="horz" lIns="91440" tIns="45720" rIns="91440" bIns="45720" rtlCol="0" anchor="ctr"/>
          <a:lstStyle>
            <a:lvl1pPr algn="l">
              <a:defRPr sz="900">
                <a:solidFill>
                  <a:srgbClr val="FFFFFF"/>
                </a:solidFill>
              </a:defRPr>
            </a:lvl1pPr>
          </a:lstStyle>
          <a:p>
            <a:fld id="{C0B86579-9261-4851-8431-AE8CB120AF89}" type="datetimeFigureOut">
              <a:rPr lang="en-AU" smtClean="0"/>
              <a:t>24/9/2025</a:t>
            </a:fld>
            <a:endParaRPr lang="en-AU"/>
          </a:p>
        </p:txBody>
      </p:sp>
      <p:sp>
        <p:nvSpPr>
          <p:cNvPr id="5" name="Footer Placeholder 4"/>
          <p:cNvSpPr>
            <a:spLocks noGrp="1"/>
          </p:cNvSpPr>
          <p:nvPr>
            <p:ph type="ftr" sz="quarter" idx="3"/>
          </p:nvPr>
        </p:nvSpPr>
        <p:spPr>
          <a:xfrm>
            <a:off x="3686185" y="6459785"/>
            <a:ext cx="4822804" cy="365125"/>
          </a:xfrm>
          <a:prstGeom prst="rect">
            <a:avLst/>
          </a:prstGeom>
        </p:spPr>
        <p:txBody>
          <a:bodyPr vert="horz" lIns="91440" tIns="45720" rIns="91440" bIns="45720" rtlCol="0" anchor="ctr"/>
          <a:lstStyle>
            <a:lvl1pPr algn="ctr">
              <a:defRPr sz="900" cap="all" baseline="0">
                <a:solidFill>
                  <a:srgbClr val="FFFFFF"/>
                </a:solidFill>
              </a:defRPr>
            </a:lvl1pPr>
          </a:lstStyle>
          <a:p>
            <a:endParaRPr lang="en-AU"/>
          </a:p>
        </p:txBody>
      </p:sp>
      <p:cxnSp>
        <p:nvCxnSpPr>
          <p:cNvPr id="10" name="Straight Connector 9"/>
          <p:cNvCxnSpPr/>
          <p:nvPr/>
        </p:nvCxnSpPr>
        <p:spPr>
          <a:xfrm>
            <a:off x="1193532" y="1737845"/>
            <a:ext cx="996696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8" name="Rectangle 7">
            <a:extLst>
              <a:ext uri="{FF2B5EF4-FFF2-40B4-BE49-F238E27FC236}">
                <a16:creationId xmlns:a16="http://schemas.microsoft.com/office/drawing/2014/main" id="{2C734D02-961E-F145-A205-2C08A0EE2BD5}"/>
              </a:ext>
            </a:extLst>
          </p:cNvPr>
          <p:cNvSpPr/>
          <p:nvPr userDrawn="1"/>
        </p:nvSpPr>
        <p:spPr>
          <a:xfrm>
            <a:off x="9275092" y="6444734"/>
            <a:ext cx="2563394" cy="369332"/>
          </a:xfrm>
          <a:prstGeom prst="rect">
            <a:avLst/>
          </a:prstGeom>
        </p:spPr>
        <p:txBody>
          <a:bodyPr wrap="none">
            <a:spAutoFit/>
          </a:bodyPr>
          <a:lstStyle/>
          <a:p>
            <a:r>
              <a:rPr lang="en-AU" dirty="0"/>
              <a:t>©BeeHealthyStories2015</a:t>
            </a:r>
          </a:p>
        </p:txBody>
      </p:sp>
    </p:spTree>
    <p:extLst>
      <p:ext uri="{BB962C8B-B14F-4D97-AF65-F5344CB8AC3E}">
        <p14:creationId xmlns:p14="http://schemas.microsoft.com/office/powerpoint/2010/main" val="256627616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xStyles>
    <p:title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p:titleStyle>
    <p:body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2.tiff"/><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13.tiff"/><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4.jpe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tiff"/><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5.png"/><Relationship Id="rId1" Type="http://schemas.openxmlformats.org/officeDocument/2006/relationships/slideLayout" Target="../slideLayouts/slideLayout7.xml"/><Relationship Id="rId4" Type="http://schemas.openxmlformats.org/officeDocument/2006/relationships/image" Target="../media/image8.png"/></Relationships>
</file>

<file path=ppt/slides/_rels/slide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xml"/><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772998" y="651753"/>
            <a:ext cx="10315208" cy="3200399"/>
          </a:xfrm>
          <a:prstGeom prst="rect">
            <a:avLst/>
          </a:prstGeom>
        </p:spPr>
      </p:pic>
    </p:spTree>
    <p:extLst>
      <p:ext uri="{BB962C8B-B14F-4D97-AF65-F5344CB8AC3E}">
        <p14:creationId xmlns:p14="http://schemas.microsoft.com/office/powerpoint/2010/main" val="227143947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5EF57F77-08A1-DE46-A08B-DF308E59E54C}"/>
              </a:ext>
            </a:extLst>
          </p:cNvPr>
          <p:cNvSpPr txBox="1"/>
          <p:nvPr/>
        </p:nvSpPr>
        <p:spPr>
          <a:xfrm>
            <a:off x="8316507" y="5110955"/>
            <a:ext cx="1959786" cy="646331"/>
          </a:xfrm>
          <a:prstGeom prst="rect">
            <a:avLst/>
          </a:prstGeom>
          <a:noFill/>
          <a:ln w="19050">
            <a:noFill/>
          </a:ln>
        </p:spPr>
        <p:txBody>
          <a:bodyPr wrap="square" rtlCol="0">
            <a:spAutoFit/>
          </a:bodyPr>
          <a:lstStyle/>
          <a:p>
            <a:pPr algn="ctr"/>
            <a:r>
              <a:rPr lang="en-AU" sz="3600" b="1" dirty="0">
                <a:solidFill>
                  <a:prstClr val="black"/>
                </a:solidFill>
                <a:latin typeface="+mj-lt"/>
              </a:rPr>
              <a:t>Bored</a:t>
            </a:r>
            <a:endParaRPr lang="en-GB" sz="2800" b="1" dirty="0">
              <a:solidFill>
                <a:prstClr val="black"/>
              </a:solidFill>
              <a:latin typeface="+mj-lt"/>
            </a:endParaRPr>
          </a:p>
        </p:txBody>
      </p:sp>
      <p:sp>
        <p:nvSpPr>
          <p:cNvPr id="8" name="TextBox 7">
            <a:extLst>
              <a:ext uri="{FF2B5EF4-FFF2-40B4-BE49-F238E27FC236}">
                <a16:creationId xmlns:a16="http://schemas.microsoft.com/office/drawing/2014/main" id="{A2DD6821-C63E-9C4B-92FC-5941DFA7223E}"/>
              </a:ext>
            </a:extLst>
          </p:cNvPr>
          <p:cNvSpPr txBox="1"/>
          <p:nvPr/>
        </p:nvSpPr>
        <p:spPr>
          <a:xfrm>
            <a:off x="321733" y="195353"/>
            <a:ext cx="6028267" cy="1077218"/>
          </a:xfrm>
          <a:prstGeom prst="rect">
            <a:avLst/>
          </a:prstGeom>
          <a:noFill/>
          <a:ln w="19050">
            <a:noFill/>
          </a:ln>
        </p:spPr>
        <p:txBody>
          <a:bodyPr wrap="square" rtlCol="0">
            <a:spAutoFit/>
          </a:bodyPr>
          <a:lstStyle/>
          <a:p>
            <a:r>
              <a:rPr lang="en-GB" sz="3200" b="1" dirty="0">
                <a:solidFill>
                  <a:prstClr val="black"/>
                </a:solidFill>
                <a:latin typeface="+mj-lt"/>
              </a:rPr>
              <a:t>How do you think the </a:t>
            </a:r>
            <a:r>
              <a:rPr lang="en-GB" sz="3200" b="1" dirty="0" err="1">
                <a:solidFill>
                  <a:prstClr val="black"/>
                </a:solidFill>
                <a:latin typeface="+mj-lt"/>
              </a:rPr>
              <a:t>BeeHealthy</a:t>
            </a:r>
            <a:r>
              <a:rPr lang="en-GB" sz="3200" b="1" dirty="0">
                <a:solidFill>
                  <a:prstClr val="black"/>
                </a:solidFill>
                <a:latin typeface="+mj-lt"/>
              </a:rPr>
              <a:t> heart is feeling? How can you tell?</a:t>
            </a:r>
            <a:endParaRPr lang="en-GB" sz="3200" b="1" dirty="0">
              <a:solidFill>
                <a:prstClr val="black"/>
              </a:solidFill>
            </a:endParaRPr>
          </a:p>
        </p:txBody>
      </p:sp>
      <p:sp>
        <p:nvSpPr>
          <p:cNvPr id="10" name="TextBox 9">
            <a:extLst>
              <a:ext uri="{FF2B5EF4-FFF2-40B4-BE49-F238E27FC236}">
                <a16:creationId xmlns:a16="http://schemas.microsoft.com/office/drawing/2014/main" id="{CBE5D16D-8A4B-BB46-94BA-EFBBCD0C5DE0}"/>
              </a:ext>
            </a:extLst>
          </p:cNvPr>
          <p:cNvSpPr txBox="1"/>
          <p:nvPr/>
        </p:nvSpPr>
        <p:spPr>
          <a:xfrm>
            <a:off x="704335" y="2644346"/>
            <a:ext cx="5214551" cy="2554545"/>
          </a:xfrm>
          <a:prstGeom prst="rect">
            <a:avLst/>
          </a:prstGeom>
          <a:noFill/>
        </p:spPr>
        <p:txBody>
          <a:bodyPr wrap="square" rtlCol="0">
            <a:spAutoFit/>
          </a:bodyPr>
          <a:lstStyle/>
          <a:p>
            <a:r>
              <a:rPr lang="en-US" sz="3200" dirty="0">
                <a:latin typeface="+mj-lt"/>
              </a:rPr>
              <a:t>The </a:t>
            </a:r>
            <a:r>
              <a:rPr lang="en-US" sz="3200" dirty="0" err="1">
                <a:latin typeface="+mj-lt"/>
              </a:rPr>
              <a:t>BeeHealthy</a:t>
            </a:r>
            <a:r>
              <a:rPr lang="en-US" sz="3200" dirty="0">
                <a:latin typeface="+mj-lt"/>
              </a:rPr>
              <a:t> heart is bored</a:t>
            </a:r>
          </a:p>
          <a:p>
            <a:endParaRPr lang="en-US" sz="3200" dirty="0">
              <a:latin typeface="+mj-lt"/>
            </a:endParaRPr>
          </a:p>
          <a:p>
            <a:r>
              <a:rPr lang="en-US" sz="3200" b="1" dirty="0">
                <a:latin typeface="+mj-lt"/>
              </a:rPr>
              <a:t>What could you suggest to the </a:t>
            </a:r>
            <a:r>
              <a:rPr lang="en-US" sz="3200" b="1" dirty="0" err="1">
                <a:latin typeface="+mj-lt"/>
              </a:rPr>
              <a:t>BeeHealthy</a:t>
            </a:r>
            <a:r>
              <a:rPr lang="en-US" sz="3200" b="1" dirty="0">
                <a:latin typeface="+mj-lt"/>
              </a:rPr>
              <a:t> Heart if she is feeling bored? </a:t>
            </a:r>
          </a:p>
        </p:txBody>
      </p:sp>
      <p:pic>
        <p:nvPicPr>
          <p:cNvPr id="2" name="Picture 1">
            <a:extLst>
              <a:ext uri="{FF2B5EF4-FFF2-40B4-BE49-F238E27FC236}">
                <a16:creationId xmlns:a16="http://schemas.microsoft.com/office/drawing/2014/main" id="{CD7C6C84-27F6-D34B-B97A-92D4DDBD3387}"/>
              </a:ext>
            </a:extLst>
          </p:cNvPr>
          <p:cNvPicPr>
            <a:picLocks noChangeAspect="1"/>
          </p:cNvPicPr>
          <p:nvPr/>
        </p:nvPicPr>
        <p:blipFill>
          <a:blip r:embed="rId2"/>
          <a:stretch>
            <a:fillRect/>
          </a:stretch>
        </p:blipFill>
        <p:spPr>
          <a:xfrm>
            <a:off x="6985000" y="548846"/>
            <a:ext cx="4622800" cy="4191000"/>
          </a:xfrm>
          <a:prstGeom prst="rect">
            <a:avLst/>
          </a:prstGeom>
        </p:spPr>
      </p:pic>
    </p:spTree>
    <p:extLst>
      <p:ext uri="{BB962C8B-B14F-4D97-AF65-F5344CB8AC3E}">
        <p14:creationId xmlns:p14="http://schemas.microsoft.com/office/powerpoint/2010/main" val="113784649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ppt_x"/>
                                          </p:val>
                                        </p:tav>
                                        <p:tav tm="100000">
                                          <p:val>
                                            <p:strVal val="#ppt_x"/>
                                          </p:val>
                                        </p:tav>
                                      </p:tavLst>
                                    </p:anim>
                                    <p:anim calcmode="lin" valueType="num">
                                      <p:cBhvr additive="base">
                                        <p:cTn id="12"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0"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le 4">
            <a:extLst>
              <a:ext uri="{FF2B5EF4-FFF2-40B4-BE49-F238E27FC236}">
                <a16:creationId xmlns:a16="http://schemas.microsoft.com/office/drawing/2014/main" id="{B3AC3141-80D5-094F-B01F-FB7F77FA6EF2}"/>
              </a:ext>
            </a:extLst>
          </p:cNvPr>
          <p:cNvGraphicFramePr>
            <a:graphicFrameLocks noGrp="1"/>
          </p:cNvGraphicFramePr>
          <p:nvPr>
            <p:extLst>
              <p:ext uri="{D42A27DB-BD31-4B8C-83A1-F6EECF244321}">
                <p14:modId xmlns:p14="http://schemas.microsoft.com/office/powerpoint/2010/main" val="3705964426"/>
              </p:ext>
            </p:extLst>
          </p:nvPr>
        </p:nvGraphicFramePr>
        <p:xfrm>
          <a:off x="210523" y="270934"/>
          <a:ext cx="3497878" cy="701040"/>
        </p:xfrm>
        <a:graphic>
          <a:graphicData uri="http://schemas.openxmlformats.org/drawingml/2006/table">
            <a:tbl>
              <a:tblPr/>
              <a:tblGrid>
                <a:gridCol w="3497878">
                  <a:extLst>
                    <a:ext uri="{9D8B030D-6E8A-4147-A177-3AD203B41FA5}">
                      <a16:colId xmlns:a16="http://schemas.microsoft.com/office/drawing/2014/main" val="20000"/>
                    </a:ext>
                  </a:extLst>
                </a:gridCol>
              </a:tblGrid>
              <a:tr h="0">
                <a:tc>
                  <a:txBody>
                    <a:bodyPr/>
                    <a:lstStyle/>
                    <a:p>
                      <a:r>
                        <a:rPr lang="en-GB" sz="4000" b="1" u="none" kern="1200"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mj-lt"/>
                          <a:ea typeface="+mn-ea"/>
                          <a:cs typeface="+mn-cs"/>
                        </a:rPr>
                        <a:t>Activity</a:t>
                      </a:r>
                      <a:endParaRPr lang="en-GB" sz="3600" b="1" u="none" kern="1200"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mj-lt"/>
                        <a:ea typeface="+mn-ea"/>
                        <a:cs typeface="+mn-cs"/>
                      </a:endParaRPr>
                    </a:p>
                  </a:txBody>
                  <a:tcPr anchor="ctr">
                    <a:lnL>
                      <a:noFill/>
                    </a:lnL>
                    <a:lnR>
                      <a:noFill/>
                    </a:lnR>
                    <a:lnT>
                      <a:noFill/>
                    </a:lnT>
                    <a:lnB>
                      <a:noFill/>
                    </a:lnB>
                  </a:tcPr>
                </a:tc>
                <a:extLst>
                  <a:ext uri="{0D108BD9-81ED-4DB2-BD59-A6C34878D82A}">
                    <a16:rowId xmlns:a16="http://schemas.microsoft.com/office/drawing/2014/main" val="10000"/>
                  </a:ext>
                </a:extLst>
              </a:tr>
            </a:tbl>
          </a:graphicData>
        </a:graphic>
      </p:graphicFrame>
      <p:sp>
        <p:nvSpPr>
          <p:cNvPr id="4" name="TextBox 3">
            <a:extLst>
              <a:ext uri="{FF2B5EF4-FFF2-40B4-BE49-F238E27FC236}">
                <a16:creationId xmlns:a16="http://schemas.microsoft.com/office/drawing/2014/main" id="{5EF57F77-08A1-DE46-A08B-DF308E59E54C}"/>
              </a:ext>
            </a:extLst>
          </p:cNvPr>
          <p:cNvSpPr txBox="1"/>
          <p:nvPr/>
        </p:nvSpPr>
        <p:spPr>
          <a:xfrm>
            <a:off x="210523" y="1171297"/>
            <a:ext cx="4480010" cy="4832092"/>
          </a:xfrm>
          <a:prstGeom prst="rect">
            <a:avLst/>
          </a:prstGeom>
          <a:noFill/>
          <a:ln w="19050">
            <a:noFill/>
          </a:ln>
        </p:spPr>
        <p:txBody>
          <a:bodyPr wrap="square" rtlCol="0">
            <a:spAutoFit/>
          </a:bodyPr>
          <a:lstStyle/>
          <a:p>
            <a:r>
              <a:rPr lang="en-GB" sz="2200" dirty="0">
                <a:solidFill>
                  <a:prstClr val="black"/>
                </a:solidFill>
                <a:latin typeface="+mj-lt"/>
              </a:rPr>
              <a:t>Complete the emotions activity sheet to the right. Use your art skills and draw your own emotions. </a:t>
            </a:r>
          </a:p>
          <a:p>
            <a:endParaRPr lang="en-GB" sz="2200" dirty="0">
              <a:solidFill>
                <a:prstClr val="black"/>
              </a:solidFill>
              <a:latin typeface="+mj-lt"/>
            </a:endParaRPr>
          </a:p>
          <a:p>
            <a:r>
              <a:rPr lang="en-GB" sz="2200" b="1" dirty="0">
                <a:solidFill>
                  <a:prstClr val="black"/>
                </a:solidFill>
                <a:latin typeface="+mj-lt"/>
              </a:rPr>
              <a:t>Top Tip:</a:t>
            </a:r>
          </a:p>
          <a:p>
            <a:r>
              <a:rPr lang="en-GB" sz="2200" dirty="0">
                <a:solidFill>
                  <a:prstClr val="black"/>
                </a:solidFill>
                <a:latin typeface="+mj-lt"/>
              </a:rPr>
              <a:t>Changing the direction of the eyebrows and shape of the mouth can help change the emotion. Look at the previous </a:t>
            </a:r>
            <a:r>
              <a:rPr lang="en-GB" sz="2200" dirty="0" err="1">
                <a:solidFill>
                  <a:prstClr val="black"/>
                </a:solidFill>
                <a:latin typeface="+mj-lt"/>
              </a:rPr>
              <a:t>BeeHealthy</a:t>
            </a:r>
            <a:r>
              <a:rPr lang="en-GB" sz="2200" dirty="0">
                <a:solidFill>
                  <a:prstClr val="black"/>
                </a:solidFill>
                <a:latin typeface="+mj-lt"/>
              </a:rPr>
              <a:t> Hearts and see how they are shaped. </a:t>
            </a:r>
          </a:p>
          <a:p>
            <a:endParaRPr lang="en-GB" sz="2200" dirty="0">
              <a:solidFill>
                <a:prstClr val="black"/>
              </a:solidFill>
              <a:latin typeface="+mj-lt"/>
            </a:endParaRPr>
          </a:p>
          <a:p>
            <a:r>
              <a:rPr lang="en-GB" sz="2200" b="1" u="sng" dirty="0">
                <a:solidFill>
                  <a:prstClr val="black"/>
                </a:solidFill>
                <a:latin typeface="+mj-lt"/>
              </a:rPr>
              <a:t>Extension:</a:t>
            </a:r>
          </a:p>
          <a:p>
            <a:r>
              <a:rPr lang="en-GB" sz="2200" b="1" dirty="0">
                <a:solidFill>
                  <a:prstClr val="black"/>
                </a:solidFill>
                <a:latin typeface="+mj-lt"/>
              </a:rPr>
              <a:t>Discuss or write the different ways we can tell how someone is feeling. </a:t>
            </a:r>
            <a:endParaRPr lang="en-GB" sz="2200" b="1" dirty="0">
              <a:solidFill>
                <a:prstClr val="black"/>
              </a:solidFill>
            </a:endParaRPr>
          </a:p>
        </p:txBody>
      </p:sp>
      <p:pic>
        <p:nvPicPr>
          <p:cNvPr id="8" name="Picture 7">
            <a:extLst>
              <a:ext uri="{FF2B5EF4-FFF2-40B4-BE49-F238E27FC236}">
                <a16:creationId xmlns:a16="http://schemas.microsoft.com/office/drawing/2014/main" id="{87B59272-2D5B-8F4C-AEF1-E81A92BBCE0D}"/>
              </a:ext>
            </a:extLst>
          </p:cNvPr>
          <p:cNvPicPr>
            <a:picLocks noChangeAspect="1"/>
          </p:cNvPicPr>
          <p:nvPr/>
        </p:nvPicPr>
        <p:blipFill>
          <a:blip r:embed="rId2"/>
          <a:stretch>
            <a:fillRect/>
          </a:stretch>
        </p:blipFill>
        <p:spPr>
          <a:xfrm>
            <a:off x="6644924" y="159723"/>
            <a:ext cx="4189310" cy="5944515"/>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65054290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645919" y="1547575"/>
            <a:ext cx="9433560" cy="1384995"/>
          </a:xfrm>
          <a:prstGeom prst="rect">
            <a:avLst/>
          </a:prstGeom>
          <a:solidFill>
            <a:srgbClr val="FFCC99"/>
          </a:solidFill>
          <a:ln>
            <a:solidFill>
              <a:schemeClr val="accent5"/>
            </a:solidFill>
          </a:ln>
        </p:spPr>
        <p:style>
          <a:lnRef idx="1">
            <a:schemeClr val="dk1"/>
          </a:lnRef>
          <a:fillRef idx="2">
            <a:schemeClr val="dk1"/>
          </a:fillRef>
          <a:effectRef idx="1">
            <a:schemeClr val="dk1"/>
          </a:effectRef>
          <a:fontRef idx="minor">
            <a:schemeClr val="dk1"/>
          </a:fontRef>
        </p:style>
        <p:txBody>
          <a:bodyPr wrap="square" rtlCol="0">
            <a:spAutoFit/>
          </a:bodyPr>
          <a:lstStyle/>
          <a:p>
            <a:r>
              <a:rPr lang="en-AU" sz="2800" dirty="0">
                <a:latin typeface="+mj-lt"/>
              </a:rPr>
              <a:t>What are some of the feelings we experience?</a:t>
            </a:r>
          </a:p>
          <a:p>
            <a:endParaRPr lang="en-AU" sz="2800" dirty="0">
              <a:latin typeface="+mj-lt"/>
            </a:endParaRPr>
          </a:p>
          <a:p>
            <a:r>
              <a:rPr lang="en-AU" sz="2800" dirty="0">
                <a:latin typeface="+mj-lt"/>
              </a:rPr>
              <a:t>How can we tell when someone is feeling?</a:t>
            </a:r>
          </a:p>
        </p:txBody>
      </p:sp>
      <p:pic>
        <p:nvPicPr>
          <p:cNvPr id="13" name="Picture 12"/>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5553074" y="5464210"/>
            <a:ext cx="1400175" cy="1384265"/>
          </a:xfrm>
          <a:prstGeom prst="ellipse">
            <a:avLst/>
          </a:prstGeom>
        </p:spPr>
      </p:pic>
      <p:sp>
        <p:nvSpPr>
          <p:cNvPr id="14" name="TextBox 13"/>
          <p:cNvSpPr txBox="1"/>
          <p:nvPr/>
        </p:nvSpPr>
        <p:spPr>
          <a:xfrm>
            <a:off x="4793304" y="0"/>
            <a:ext cx="2605393" cy="1015663"/>
          </a:xfrm>
          <a:prstGeom prst="rect">
            <a:avLst/>
          </a:prstGeom>
          <a:noFill/>
        </p:spPr>
        <p:txBody>
          <a:bodyPr wrap="none" rtlCol="0">
            <a:spAutoFit/>
          </a:bodyPr>
          <a:lstStyle/>
          <a:p>
            <a:r>
              <a:rPr lang="en-GB" sz="6000" b="1" u="sng"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Plenary</a:t>
            </a:r>
            <a:endParaRPr lang="en-GB" sz="6000" b="1" u="sng" dirty="0">
              <a:solidFill>
                <a:srgbClr val="FF0000"/>
              </a:solidFill>
            </a:endParaRPr>
          </a:p>
        </p:txBody>
      </p:sp>
      <p:sp>
        <p:nvSpPr>
          <p:cNvPr id="2" name="TextBox 1">
            <a:extLst>
              <a:ext uri="{FF2B5EF4-FFF2-40B4-BE49-F238E27FC236}">
                <a16:creationId xmlns:a16="http://schemas.microsoft.com/office/drawing/2014/main" id="{9639AF20-A77D-3B42-8EB3-32DBD39AFD30}"/>
              </a:ext>
            </a:extLst>
          </p:cNvPr>
          <p:cNvSpPr txBox="1"/>
          <p:nvPr/>
        </p:nvSpPr>
        <p:spPr>
          <a:xfrm>
            <a:off x="832784" y="4175415"/>
            <a:ext cx="10840754" cy="1200329"/>
          </a:xfrm>
          <a:prstGeom prst="rect">
            <a:avLst/>
          </a:prstGeom>
          <a:noFill/>
        </p:spPr>
        <p:txBody>
          <a:bodyPr wrap="square" rtlCol="0">
            <a:spAutoFit/>
          </a:bodyPr>
          <a:lstStyle/>
          <a:p>
            <a:pPr algn="ctr"/>
            <a:r>
              <a:rPr lang="en-US" sz="2400" dirty="0">
                <a:latin typeface="+mj-lt"/>
              </a:rPr>
              <a:t>#</a:t>
            </a:r>
            <a:r>
              <a:rPr lang="en-US" sz="2400" dirty="0" err="1">
                <a:latin typeface="+mj-lt"/>
              </a:rPr>
              <a:t>HomeAction</a:t>
            </a:r>
            <a:r>
              <a:rPr lang="en-US" sz="2400" dirty="0">
                <a:latin typeface="+mj-lt"/>
              </a:rPr>
              <a:t> </a:t>
            </a:r>
          </a:p>
          <a:p>
            <a:pPr algn="ctr"/>
            <a:r>
              <a:rPr lang="en-US" sz="2400" dirty="0">
                <a:latin typeface="+mj-lt"/>
              </a:rPr>
              <a:t>Discuss with your family what makes them happy, sad, excited or scared. Ask how do they feel when they experience these feelings. </a:t>
            </a:r>
          </a:p>
        </p:txBody>
      </p:sp>
      <p:pic>
        <p:nvPicPr>
          <p:cNvPr id="6" name="Picture 5">
            <a:extLst>
              <a:ext uri="{FF2B5EF4-FFF2-40B4-BE49-F238E27FC236}">
                <a16:creationId xmlns:a16="http://schemas.microsoft.com/office/drawing/2014/main" id="{7C3E1007-1E54-8C44-A5E9-20A15A4281A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045374" y="724629"/>
            <a:ext cx="2435426" cy="2207941"/>
          </a:xfrm>
          <a:prstGeom prst="rect">
            <a:avLst/>
          </a:prstGeom>
        </p:spPr>
      </p:pic>
    </p:spTree>
    <p:extLst>
      <p:ext uri="{BB962C8B-B14F-4D97-AF65-F5344CB8AC3E}">
        <p14:creationId xmlns:p14="http://schemas.microsoft.com/office/powerpoint/2010/main" val="355618269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BEE8109F-4731-0640-BC7A-6402EDB47D36}"/>
              </a:ext>
            </a:extLst>
          </p:cNvPr>
          <p:cNvSpPr/>
          <p:nvPr/>
        </p:nvSpPr>
        <p:spPr>
          <a:xfrm>
            <a:off x="423333" y="856357"/>
            <a:ext cx="11345334" cy="4401205"/>
          </a:xfrm>
          <a:prstGeom prst="rect">
            <a:avLst/>
          </a:prstGeom>
          <a:ln w="25400">
            <a:solidFill>
              <a:schemeClr val="accent5"/>
            </a:solidFill>
          </a:ln>
        </p:spPr>
        <p:txBody>
          <a:bodyPr wrap="square">
            <a:spAutoFit/>
          </a:bodyPr>
          <a:lstStyle/>
          <a:p>
            <a:r>
              <a:rPr lang="en-AU" sz="3200" b="1" dirty="0"/>
              <a:t>KS1 Learning opportunities in Health and Wellbeing</a:t>
            </a:r>
          </a:p>
          <a:p>
            <a:r>
              <a:rPr lang="en-AU" sz="2400" b="1" dirty="0"/>
              <a:t>Mental Health</a:t>
            </a:r>
          </a:p>
          <a:p>
            <a:endParaRPr lang="en-AU" sz="2400" b="1" dirty="0"/>
          </a:p>
          <a:p>
            <a:r>
              <a:rPr lang="en-AU" sz="2000" i="1" dirty="0"/>
              <a:t>Pupils learn…</a:t>
            </a:r>
          </a:p>
          <a:p>
            <a:r>
              <a:rPr lang="en-AU" sz="2000" b="1" dirty="0"/>
              <a:t>H11. </a:t>
            </a:r>
            <a:r>
              <a:rPr lang="en-AU" sz="2000" dirty="0"/>
              <a:t>about different feelings that humans can experience </a:t>
            </a:r>
          </a:p>
          <a:p>
            <a:r>
              <a:rPr lang="en-AU" sz="2000" b="1" dirty="0"/>
              <a:t>H12. </a:t>
            </a:r>
            <a:r>
              <a:rPr lang="en-AU" sz="2000" dirty="0"/>
              <a:t>how to recognise and name different feelings </a:t>
            </a:r>
          </a:p>
          <a:p>
            <a:r>
              <a:rPr lang="en-AU" sz="2000" b="1" dirty="0"/>
              <a:t>H13. </a:t>
            </a:r>
            <a:r>
              <a:rPr lang="en-AU" sz="2000" dirty="0"/>
              <a:t>how feelings can affect people’s bodies and how they behave </a:t>
            </a:r>
          </a:p>
          <a:p>
            <a:r>
              <a:rPr lang="en-AU" sz="2000" b="1" dirty="0"/>
              <a:t>H14</a:t>
            </a:r>
            <a:r>
              <a:rPr lang="en-AU" sz="2000" dirty="0"/>
              <a:t>. how to recognise what others might be feeling </a:t>
            </a:r>
          </a:p>
          <a:p>
            <a:r>
              <a:rPr lang="en-AU" sz="2000" b="1" dirty="0"/>
              <a:t>H15</a:t>
            </a:r>
            <a:r>
              <a:rPr lang="en-AU" sz="2000" dirty="0"/>
              <a:t>. to recognise that not everyone feels the same at the same time, or feels the same about the same things </a:t>
            </a:r>
          </a:p>
          <a:p>
            <a:r>
              <a:rPr lang="en-AU" sz="2000" b="1" dirty="0"/>
              <a:t>H16. </a:t>
            </a:r>
            <a:r>
              <a:rPr lang="en-AU" sz="2000" dirty="0"/>
              <a:t>about ways of sharing feelings; a range of words to describe feelings </a:t>
            </a:r>
          </a:p>
          <a:p>
            <a:r>
              <a:rPr lang="en-AU" sz="2000" b="1" dirty="0"/>
              <a:t>H17. </a:t>
            </a:r>
            <a:r>
              <a:rPr lang="en-AU" sz="2000" dirty="0"/>
              <a:t>about things that help people feel good (e.g. playing outside, doing things they enjoy, spending time with family, getting enough sleep)</a:t>
            </a:r>
          </a:p>
        </p:txBody>
      </p:sp>
      <p:graphicFrame>
        <p:nvGraphicFramePr>
          <p:cNvPr id="4" name="Table 3">
            <a:extLst>
              <a:ext uri="{FF2B5EF4-FFF2-40B4-BE49-F238E27FC236}">
                <a16:creationId xmlns:a16="http://schemas.microsoft.com/office/drawing/2014/main" id="{7B1B86AC-B896-B242-BFB5-3EB578C2D408}"/>
              </a:ext>
            </a:extLst>
          </p:cNvPr>
          <p:cNvGraphicFramePr>
            <a:graphicFrameLocks noGrp="1"/>
          </p:cNvGraphicFramePr>
          <p:nvPr>
            <p:extLst/>
          </p:nvPr>
        </p:nvGraphicFramePr>
        <p:xfrm>
          <a:off x="0" y="0"/>
          <a:ext cx="12192000" cy="731520"/>
        </p:xfrm>
        <a:graphic>
          <a:graphicData uri="http://schemas.openxmlformats.org/drawingml/2006/table">
            <a:tbl>
              <a:tblPr/>
              <a:tblGrid>
                <a:gridCol w="12192000">
                  <a:extLst>
                    <a:ext uri="{9D8B030D-6E8A-4147-A177-3AD203B41FA5}">
                      <a16:colId xmlns:a16="http://schemas.microsoft.com/office/drawing/2014/main" val="20000"/>
                    </a:ext>
                  </a:extLst>
                </a:gridCol>
              </a:tblGrid>
              <a:tr h="0">
                <a:tc>
                  <a:txBody>
                    <a:bodyPr/>
                    <a:lstStyle/>
                    <a:p>
                      <a:r>
                        <a:rPr lang="en-GB" sz="4200" b="1" kern="1200"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mn-lt"/>
                          <a:ea typeface="+mn-ea"/>
                          <a:cs typeface="+mn-cs"/>
                        </a:rPr>
                        <a:t>PSHE – Programme of Study (UK) </a:t>
                      </a:r>
                    </a:p>
                  </a:txBody>
                  <a:tcPr anchor="ctr">
                    <a:lnL>
                      <a:noFill/>
                    </a:lnL>
                    <a:lnR>
                      <a:noFill/>
                    </a:lnR>
                    <a:lnT>
                      <a:noFill/>
                    </a:lnT>
                    <a:lnB>
                      <a:noFill/>
                    </a:lnB>
                    <a:solidFill>
                      <a:schemeClr val="accent1">
                        <a:lumMod val="40000"/>
                        <a:lumOff val="60000"/>
                      </a:schemeClr>
                    </a:solid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1502440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b="1" spc="0"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Lesson 1</a:t>
            </a:r>
          </a:p>
        </p:txBody>
      </p:sp>
      <p:sp>
        <p:nvSpPr>
          <p:cNvPr id="5" name="TextBox 4"/>
          <p:cNvSpPr txBox="1"/>
          <p:nvPr/>
        </p:nvSpPr>
        <p:spPr>
          <a:xfrm>
            <a:off x="1097279" y="2229118"/>
            <a:ext cx="6810587" cy="3046988"/>
          </a:xfrm>
          <a:prstGeom prst="rect">
            <a:avLst/>
          </a:prstGeom>
          <a:noFill/>
        </p:spPr>
        <p:txBody>
          <a:bodyPr wrap="square" rtlCol="0">
            <a:spAutoFit/>
          </a:bodyPr>
          <a:lstStyle/>
          <a:p>
            <a:r>
              <a:rPr lang="en-AU" sz="2400" b="1" u="sng" dirty="0"/>
              <a:t>Learning Objective</a:t>
            </a:r>
            <a:r>
              <a:rPr lang="en-AU" sz="2400" b="1" dirty="0"/>
              <a:t>: </a:t>
            </a:r>
            <a:r>
              <a:rPr lang="en-AU" sz="2400" b="1" i="1" dirty="0"/>
              <a:t>To recognise and name feelings we experience</a:t>
            </a:r>
            <a:endParaRPr lang="en-AU" sz="2400" dirty="0"/>
          </a:p>
          <a:p>
            <a:pPr marL="342900" indent="-342900">
              <a:buFont typeface="Arial" panose="020B0604020202020204" pitchFamily="34" charset="0"/>
              <a:buChar char="•"/>
            </a:pPr>
            <a:r>
              <a:rPr lang="en-AU" sz="2400" dirty="0"/>
              <a:t>I am aware of the different emotions we can feel</a:t>
            </a:r>
          </a:p>
          <a:p>
            <a:pPr marL="342900" indent="-342900">
              <a:buFont typeface="Arial" panose="020B0604020202020204" pitchFamily="34" charset="0"/>
              <a:buChar char="•"/>
            </a:pPr>
            <a:r>
              <a:rPr lang="en-AU" sz="2400" dirty="0"/>
              <a:t>I can recognise emotions people might be feeling </a:t>
            </a:r>
          </a:p>
          <a:p>
            <a:pPr marL="342900" indent="-342900">
              <a:buFont typeface="Arial" panose="020B0604020202020204" pitchFamily="34" charset="0"/>
              <a:buChar char="•"/>
            </a:pPr>
            <a:r>
              <a:rPr lang="en-AU" sz="2400" dirty="0"/>
              <a:t>I can share times when I have felt a particular emotion</a:t>
            </a:r>
          </a:p>
          <a:p>
            <a:pPr marL="342900" indent="-342900">
              <a:buFont typeface="Arial" panose="020B0604020202020204" pitchFamily="34" charset="0"/>
              <a:buChar char="•"/>
            </a:pPr>
            <a:endParaRPr lang="en-AU" sz="2400" dirty="0"/>
          </a:p>
          <a:p>
            <a:pPr marL="342900" indent="-342900">
              <a:buFont typeface="Arial" panose="020B0604020202020204" pitchFamily="34" charset="0"/>
              <a:buChar char="•"/>
            </a:pPr>
            <a:endParaRPr lang="en-AU" sz="2400" dirty="0"/>
          </a:p>
        </p:txBody>
      </p:sp>
      <p:pic>
        <p:nvPicPr>
          <p:cNvPr id="4" name="Picture 3">
            <a:extLst>
              <a:ext uri="{FF2B5EF4-FFF2-40B4-BE49-F238E27FC236}">
                <a16:creationId xmlns:a16="http://schemas.microsoft.com/office/drawing/2014/main" id="{A7AC4AC8-E776-6A40-AC19-A05AFE6DACE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045374" y="724629"/>
            <a:ext cx="2435426" cy="2207941"/>
          </a:xfrm>
          <a:prstGeom prst="rect">
            <a:avLst/>
          </a:prstGeom>
        </p:spPr>
      </p:pic>
    </p:spTree>
    <p:extLst>
      <p:ext uri="{BB962C8B-B14F-4D97-AF65-F5344CB8AC3E}">
        <p14:creationId xmlns:p14="http://schemas.microsoft.com/office/powerpoint/2010/main" val="81501276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A2DD6821-C63E-9C4B-92FC-5941DFA7223E}"/>
              </a:ext>
            </a:extLst>
          </p:cNvPr>
          <p:cNvSpPr txBox="1"/>
          <p:nvPr/>
        </p:nvSpPr>
        <p:spPr>
          <a:xfrm>
            <a:off x="321733" y="195353"/>
            <a:ext cx="5672667" cy="1077218"/>
          </a:xfrm>
          <a:prstGeom prst="rect">
            <a:avLst/>
          </a:prstGeom>
          <a:noFill/>
          <a:ln w="19050">
            <a:noFill/>
          </a:ln>
        </p:spPr>
        <p:txBody>
          <a:bodyPr wrap="square" rtlCol="0">
            <a:spAutoFit/>
          </a:bodyPr>
          <a:lstStyle/>
          <a:p>
            <a:r>
              <a:rPr lang="en-GB" sz="3200" b="1" dirty="0">
                <a:solidFill>
                  <a:prstClr val="black"/>
                </a:solidFill>
                <a:latin typeface="+mj-lt"/>
              </a:rPr>
              <a:t>How are these people feeling? How can you tell?</a:t>
            </a:r>
            <a:endParaRPr lang="en-GB" sz="3200" b="1" dirty="0">
              <a:solidFill>
                <a:prstClr val="black"/>
              </a:solidFill>
            </a:endParaRPr>
          </a:p>
        </p:txBody>
      </p:sp>
      <p:pic>
        <p:nvPicPr>
          <p:cNvPr id="12" name="Picture 11">
            <a:extLst>
              <a:ext uri="{FF2B5EF4-FFF2-40B4-BE49-F238E27FC236}">
                <a16:creationId xmlns:a16="http://schemas.microsoft.com/office/drawing/2014/main" id="{8F3BB46E-5503-324B-AEC5-51807B8A9988}"/>
              </a:ext>
            </a:extLst>
          </p:cNvPr>
          <p:cNvPicPr>
            <a:picLocks noChangeAspect="1"/>
          </p:cNvPicPr>
          <p:nvPr/>
        </p:nvPicPr>
        <p:blipFill rotWithShape="1">
          <a:blip r:embed="rId3"/>
          <a:srcRect l="4568" t="7654" r="65605" b="62963"/>
          <a:stretch/>
        </p:blipFill>
        <p:spPr>
          <a:xfrm>
            <a:off x="66645" y="1931023"/>
            <a:ext cx="2556934" cy="2015067"/>
          </a:xfrm>
          <a:prstGeom prst="rect">
            <a:avLst/>
          </a:prstGeom>
        </p:spPr>
      </p:pic>
      <p:pic>
        <p:nvPicPr>
          <p:cNvPr id="13" name="Picture 12">
            <a:extLst>
              <a:ext uri="{FF2B5EF4-FFF2-40B4-BE49-F238E27FC236}">
                <a16:creationId xmlns:a16="http://schemas.microsoft.com/office/drawing/2014/main" id="{12C93904-CF50-9640-B62D-7EEBFC6382A0}"/>
              </a:ext>
            </a:extLst>
          </p:cNvPr>
          <p:cNvPicPr>
            <a:picLocks noChangeAspect="1"/>
          </p:cNvPicPr>
          <p:nvPr/>
        </p:nvPicPr>
        <p:blipFill rotWithShape="1">
          <a:blip r:embed="rId3"/>
          <a:srcRect l="4963" t="41728" r="65605" b="33621"/>
          <a:stretch/>
        </p:blipFill>
        <p:spPr>
          <a:xfrm>
            <a:off x="2900569" y="1910207"/>
            <a:ext cx="3009315" cy="2016308"/>
          </a:xfrm>
          <a:prstGeom prst="rect">
            <a:avLst/>
          </a:prstGeom>
        </p:spPr>
      </p:pic>
      <p:pic>
        <p:nvPicPr>
          <p:cNvPr id="14" name="Picture 13">
            <a:extLst>
              <a:ext uri="{FF2B5EF4-FFF2-40B4-BE49-F238E27FC236}">
                <a16:creationId xmlns:a16="http://schemas.microsoft.com/office/drawing/2014/main" id="{A6FC3C43-C89B-074E-9F5D-A1990C516914}"/>
              </a:ext>
            </a:extLst>
          </p:cNvPr>
          <p:cNvPicPr>
            <a:picLocks noChangeAspect="1"/>
          </p:cNvPicPr>
          <p:nvPr/>
        </p:nvPicPr>
        <p:blipFill rotWithShape="1">
          <a:blip r:embed="rId3"/>
          <a:srcRect l="48816" t="8642" r="16419" b="62222"/>
          <a:stretch/>
        </p:blipFill>
        <p:spPr>
          <a:xfrm>
            <a:off x="6149244" y="1928382"/>
            <a:ext cx="2980267" cy="1998133"/>
          </a:xfrm>
          <a:prstGeom prst="rect">
            <a:avLst/>
          </a:prstGeom>
        </p:spPr>
      </p:pic>
      <p:pic>
        <p:nvPicPr>
          <p:cNvPr id="15" name="Picture 14">
            <a:extLst>
              <a:ext uri="{FF2B5EF4-FFF2-40B4-BE49-F238E27FC236}">
                <a16:creationId xmlns:a16="http://schemas.microsoft.com/office/drawing/2014/main" id="{C0D43682-E47D-0C41-868E-C97840FAF3FE}"/>
              </a:ext>
            </a:extLst>
          </p:cNvPr>
          <p:cNvPicPr>
            <a:picLocks noChangeAspect="1"/>
          </p:cNvPicPr>
          <p:nvPr/>
        </p:nvPicPr>
        <p:blipFill rotWithShape="1">
          <a:blip r:embed="rId3"/>
          <a:srcRect l="51185" t="59012" r="18790" b="4691"/>
          <a:stretch/>
        </p:blipFill>
        <p:spPr>
          <a:xfrm>
            <a:off x="9368871" y="1456889"/>
            <a:ext cx="2573867" cy="2489201"/>
          </a:xfrm>
          <a:prstGeom prst="rect">
            <a:avLst/>
          </a:prstGeom>
        </p:spPr>
      </p:pic>
      <p:sp>
        <p:nvSpPr>
          <p:cNvPr id="16" name="TextBox 15">
            <a:extLst>
              <a:ext uri="{FF2B5EF4-FFF2-40B4-BE49-F238E27FC236}">
                <a16:creationId xmlns:a16="http://schemas.microsoft.com/office/drawing/2014/main" id="{4E48F12B-9BEB-274A-825A-0D4D2A601CF6}"/>
              </a:ext>
            </a:extLst>
          </p:cNvPr>
          <p:cNvSpPr txBox="1"/>
          <p:nvPr/>
        </p:nvSpPr>
        <p:spPr>
          <a:xfrm>
            <a:off x="321733" y="4894812"/>
            <a:ext cx="11672577" cy="1200329"/>
          </a:xfrm>
          <a:prstGeom prst="rect">
            <a:avLst/>
          </a:prstGeom>
          <a:noFill/>
          <a:ln w="19050">
            <a:noFill/>
          </a:ln>
        </p:spPr>
        <p:txBody>
          <a:bodyPr wrap="square" rtlCol="0">
            <a:spAutoFit/>
          </a:bodyPr>
          <a:lstStyle/>
          <a:p>
            <a:pPr algn="ctr"/>
            <a:r>
              <a:rPr lang="en-AU" sz="2400" dirty="0">
                <a:latin typeface="+mj-lt"/>
              </a:rPr>
              <a:t>We can recognise what emotions people are feeling based on their facial expressions and body language. Understanding this is very important as it helps us to be aware of how people are feeling around us. </a:t>
            </a:r>
            <a:endParaRPr lang="en-AU" sz="3600" b="1" i="1" dirty="0">
              <a:solidFill>
                <a:prstClr val="black"/>
              </a:solidFill>
              <a:latin typeface="+mj-lt"/>
            </a:endParaRPr>
          </a:p>
        </p:txBody>
      </p:sp>
      <p:sp>
        <p:nvSpPr>
          <p:cNvPr id="17" name="TextBox 16">
            <a:extLst>
              <a:ext uri="{FF2B5EF4-FFF2-40B4-BE49-F238E27FC236}">
                <a16:creationId xmlns:a16="http://schemas.microsoft.com/office/drawing/2014/main" id="{CBECDECC-B829-2F45-976A-B06107165630}"/>
              </a:ext>
            </a:extLst>
          </p:cNvPr>
          <p:cNvSpPr txBox="1"/>
          <p:nvPr/>
        </p:nvSpPr>
        <p:spPr>
          <a:xfrm>
            <a:off x="669000" y="3946090"/>
            <a:ext cx="1352223" cy="584775"/>
          </a:xfrm>
          <a:prstGeom prst="rect">
            <a:avLst/>
          </a:prstGeom>
          <a:noFill/>
          <a:ln w="19050">
            <a:noFill/>
          </a:ln>
        </p:spPr>
        <p:txBody>
          <a:bodyPr wrap="square" rtlCol="0">
            <a:spAutoFit/>
          </a:bodyPr>
          <a:lstStyle/>
          <a:p>
            <a:pPr algn="ctr"/>
            <a:r>
              <a:rPr lang="en-GB" sz="3200" b="1" dirty="0">
                <a:solidFill>
                  <a:prstClr val="black"/>
                </a:solidFill>
                <a:latin typeface="+mj-lt"/>
              </a:rPr>
              <a:t>Sad</a:t>
            </a:r>
            <a:endParaRPr lang="en-GB" sz="3200" b="1" dirty="0">
              <a:solidFill>
                <a:prstClr val="black"/>
              </a:solidFill>
            </a:endParaRPr>
          </a:p>
        </p:txBody>
      </p:sp>
      <p:sp>
        <p:nvSpPr>
          <p:cNvPr id="18" name="TextBox 17">
            <a:extLst>
              <a:ext uri="{FF2B5EF4-FFF2-40B4-BE49-F238E27FC236}">
                <a16:creationId xmlns:a16="http://schemas.microsoft.com/office/drawing/2014/main" id="{B444B88F-95F3-9C45-A513-E883C374A8FC}"/>
              </a:ext>
            </a:extLst>
          </p:cNvPr>
          <p:cNvSpPr txBox="1"/>
          <p:nvPr/>
        </p:nvSpPr>
        <p:spPr>
          <a:xfrm>
            <a:off x="3710300" y="3926515"/>
            <a:ext cx="1352223" cy="584775"/>
          </a:xfrm>
          <a:prstGeom prst="rect">
            <a:avLst/>
          </a:prstGeom>
          <a:noFill/>
          <a:ln w="19050">
            <a:noFill/>
          </a:ln>
        </p:spPr>
        <p:txBody>
          <a:bodyPr wrap="square" rtlCol="0">
            <a:spAutoFit/>
          </a:bodyPr>
          <a:lstStyle/>
          <a:p>
            <a:pPr algn="ctr"/>
            <a:r>
              <a:rPr lang="en-GB" sz="3200" b="1" dirty="0">
                <a:solidFill>
                  <a:prstClr val="black"/>
                </a:solidFill>
                <a:latin typeface="+mj-lt"/>
              </a:rPr>
              <a:t>Excited</a:t>
            </a:r>
            <a:endParaRPr lang="en-GB" sz="3200" b="1" dirty="0">
              <a:solidFill>
                <a:prstClr val="black"/>
              </a:solidFill>
            </a:endParaRPr>
          </a:p>
        </p:txBody>
      </p:sp>
      <p:sp>
        <p:nvSpPr>
          <p:cNvPr id="19" name="TextBox 18">
            <a:extLst>
              <a:ext uri="{FF2B5EF4-FFF2-40B4-BE49-F238E27FC236}">
                <a16:creationId xmlns:a16="http://schemas.microsoft.com/office/drawing/2014/main" id="{C69F6126-C0B6-334E-9BD9-01C000ED3950}"/>
              </a:ext>
            </a:extLst>
          </p:cNvPr>
          <p:cNvSpPr txBox="1"/>
          <p:nvPr/>
        </p:nvSpPr>
        <p:spPr>
          <a:xfrm>
            <a:off x="6954677" y="3926515"/>
            <a:ext cx="1352223" cy="584775"/>
          </a:xfrm>
          <a:prstGeom prst="rect">
            <a:avLst/>
          </a:prstGeom>
          <a:noFill/>
          <a:ln w="19050">
            <a:noFill/>
          </a:ln>
        </p:spPr>
        <p:txBody>
          <a:bodyPr wrap="square" rtlCol="0">
            <a:spAutoFit/>
          </a:bodyPr>
          <a:lstStyle/>
          <a:p>
            <a:pPr algn="ctr"/>
            <a:r>
              <a:rPr lang="en-GB" sz="3200" b="1" dirty="0">
                <a:solidFill>
                  <a:prstClr val="black"/>
                </a:solidFill>
                <a:latin typeface="+mj-lt"/>
              </a:rPr>
              <a:t>Scared</a:t>
            </a:r>
            <a:endParaRPr lang="en-GB" sz="3200" b="1" dirty="0">
              <a:solidFill>
                <a:prstClr val="black"/>
              </a:solidFill>
            </a:endParaRPr>
          </a:p>
        </p:txBody>
      </p:sp>
      <p:sp>
        <p:nvSpPr>
          <p:cNvPr id="20" name="TextBox 19">
            <a:extLst>
              <a:ext uri="{FF2B5EF4-FFF2-40B4-BE49-F238E27FC236}">
                <a16:creationId xmlns:a16="http://schemas.microsoft.com/office/drawing/2014/main" id="{C413565F-DAF4-024A-A481-1D90909A683C}"/>
              </a:ext>
            </a:extLst>
          </p:cNvPr>
          <p:cNvSpPr txBox="1"/>
          <p:nvPr/>
        </p:nvSpPr>
        <p:spPr>
          <a:xfrm>
            <a:off x="9979692" y="3946090"/>
            <a:ext cx="1585775" cy="584775"/>
          </a:xfrm>
          <a:prstGeom prst="rect">
            <a:avLst/>
          </a:prstGeom>
          <a:noFill/>
          <a:ln w="19050">
            <a:noFill/>
          </a:ln>
        </p:spPr>
        <p:txBody>
          <a:bodyPr wrap="square" rtlCol="0">
            <a:spAutoFit/>
          </a:bodyPr>
          <a:lstStyle/>
          <a:p>
            <a:pPr algn="ctr"/>
            <a:r>
              <a:rPr lang="en-GB" sz="3200" b="1" dirty="0">
                <a:solidFill>
                  <a:prstClr val="black"/>
                </a:solidFill>
                <a:latin typeface="+mj-lt"/>
              </a:rPr>
              <a:t>Shocked</a:t>
            </a:r>
            <a:endParaRPr lang="en-GB" sz="3200" b="1" dirty="0">
              <a:solidFill>
                <a:prstClr val="black"/>
              </a:solidFill>
            </a:endParaRPr>
          </a:p>
        </p:txBody>
      </p:sp>
    </p:spTree>
    <p:extLst>
      <p:ext uri="{BB962C8B-B14F-4D97-AF65-F5344CB8AC3E}">
        <p14:creationId xmlns:p14="http://schemas.microsoft.com/office/powerpoint/2010/main" val="97628015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dissolve">
                                      <p:cBhvr>
                                        <p:cTn id="7" dur="500"/>
                                        <p:tgtEl>
                                          <p:spTgt spid="17"/>
                                        </p:tgtEl>
                                      </p:cBhvr>
                                    </p:animEffect>
                                  </p:childTnLst>
                                </p:cTn>
                              </p:par>
                              <p:par>
                                <p:cTn id="8" presetID="9" presetClass="entr" presetSubtype="0" fill="hold" grpId="0" nodeType="withEffect">
                                  <p:stCondLst>
                                    <p:cond delay="0"/>
                                  </p:stCondLst>
                                  <p:childTnLst>
                                    <p:set>
                                      <p:cBhvr>
                                        <p:cTn id="9" dur="1" fill="hold">
                                          <p:stCondLst>
                                            <p:cond delay="0"/>
                                          </p:stCondLst>
                                        </p:cTn>
                                        <p:tgtEl>
                                          <p:spTgt spid="18"/>
                                        </p:tgtEl>
                                        <p:attrNameLst>
                                          <p:attrName>style.visibility</p:attrName>
                                        </p:attrNameLst>
                                      </p:cBhvr>
                                      <p:to>
                                        <p:strVal val="visible"/>
                                      </p:to>
                                    </p:set>
                                    <p:animEffect transition="in" filter="dissolve">
                                      <p:cBhvr>
                                        <p:cTn id="10" dur="500"/>
                                        <p:tgtEl>
                                          <p:spTgt spid="18"/>
                                        </p:tgtEl>
                                      </p:cBhvr>
                                    </p:animEffect>
                                  </p:childTnLst>
                                </p:cTn>
                              </p:par>
                              <p:par>
                                <p:cTn id="11" presetID="9" presetClass="entr" presetSubtype="0" fill="hold" grpId="0" nodeType="withEffect">
                                  <p:stCondLst>
                                    <p:cond delay="0"/>
                                  </p:stCondLst>
                                  <p:childTnLst>
                                    <p:set>
                                      <p:cBhvr>
                                        <p:cTn id="12" dur="1" fill="hold">
                                          <p:stCondLst>
                                            <p:cond delay="0"/>
                                          </p:stCondLst>
                                        </p:cTn>
                                        <p:tgtEl>
                                          <p:spTgt spid="19"/>
                                        </p:tgtEl>
                                        <p:attrNameLst>
                                          <p:attrName>style.visibility</p:attrName>
                                        </p:attrNameLst>
                                      </p:cBhvr>
                                      <p:to>
                                        <p:strVal val="visible"/>
                                      </p:to>
                                    </p:set>
                                    <p:animEffect transition="in" filter="dissolve">
                                      <p:cBhvr>
                                        <p:cTn id="13" dur="500"/>
                                        <p:tgtEl>
                                          <p:spTgt spid="19"/>
                                        </p:tgtEl>
                                      </p:cBhvr>
                                    </p:animEffect>
                                  </p:childTnLst>
                                </p:cTn>
                              </p:par>
                              <p:par>
                                <p:cTn id="14" presetID="9" presetClass="entr" presetSubtype="0" fill="hold" grpId="0" nodeType="withEffect">
                                  <p:stCondLst>
                                    <p:cond delay="0"/>
                                  </p:stCondLst>
                                  <p:childTnLst>
                                    <p:set>
                                      <p:cBhvr>
                                        <p:cTn id="15" dur="1" fill="hold">
                                          <p:stCondLst>
                                            <p:cond delay="0"/>
                                          </p:stCondLst>
                                        </p:cTn>
                                        <p:tgtEl>
                                          <p:spTgt spid="20"/>
                                        </p:tgtEl>
                                        <p:attrNameLst>
                                          <p:attrName>style.visibility</p:attrName>
                                        </p:attrNameLst>
                                      </p:cBhvr>
                                      <p:to>
                                        <p:strVal val="visible"/>
                                      </p:to>
                                    </p:set>
                                    <p:animEffect transition="in" filter="dissolve">
                                      <p:cBhvr>
                                        <p:cTn id="16" dur="500"/>
                                        <p:tgtEl>
                                          <p:spTgt spid="20"/>
                                        </p:tgtEl>
                                      </p:cBhvr>
                                    </p:animEffect>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grpId="0" nodeType="clickEffect">
                                  <p:stCondLst>
                                    <p:cond delay="0"/>
                                  </p:stCondLst>
                                  <p:childTnLst>
                                    <p:set>
                                      <p:cBhvr>
                                        <p:cTn id="20" dur="1" fill="hold">
                                          <p:stCondLst>
                                            <p:cond delay="0"/>
                                          </p:stCondLst>
                                        </p:cTn>
                                        <p:tgtEl>
                                          <p:spTgt spid="16"/>
                                        </p:tgtEl>
                                        <p:attrNameLst>
                                          <p:attrName>style.visibility</p:attrName>
                                        </p:attrNameLst>
                                      </p:cBhvr>
                                      <p:to>
                                        <p:strVal val="visible"/>
                                      </p:to>
                                    </p:set>
                                    <p:anim calcmode="lin" valueType="num">
                                      <p:cBhvr additive="base">
                                        <p:cTn id="21" dur="500" fill="hold"/>
                                        <p:tgtEl>
                                          <p:spTgt spid="16"/>
                                        </p:tgtEl>
                                        <p:attrNameLst>
                                          <p:attrName>ppt_x</p:attrName>
                                        </p:attrNameLst>
                                      </p:cBhvr>
                                      <p:tavLst>
                                        <p:tav tm="0">
                                          <p:val>
                                            <p:strVal val="#ppt_x"/>
                                          </p:val>
                                        </p:tav>
                                        <p:tav tm="100000">
                                          <p:val>
                                            <p:strVal val="#ppt_x"/>
                                          </p:val>
                                        </p:tav>
                                      </p:tavLst>
                                    </p:anim>
                                    <p:anim calcmode="lin" valueType="num">
                                      <p:cBhvr additive="base">
                                        <p:cTn id="22"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P spid="18" grpId="0"/>
      <p:bldP spid="19" grpId="0"/>
      <p:bldP spid="20"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5EF57F77-08A1-DE46-A08B-DF308E59E54C}"/>
              </a:ext>
            </a:extLst>
          </p:cNvPr>
          <p:cNvSpPr txBox="1"/>
          <p:nvPr/>
        </p:nvSpPr>
        <p:spPr>
          <a:xfrm>
            <a:off x="270161" y="1043398"/>
            <a:ext cx="6299972" cy="4216539"/>
          </a:xfrm>
          <a:prstGeom prst="rect">
            <a:avLst/>
          </a:prstGeom>
          <a:noFill/>
          <a:ln w="19050">
            <a:noFill/>
          </a:ln>
        </p:spPr>
        <p:txBody>
          <a:bodyPr wrap="square" rtlCol="0">
            <a:spAutoFit/>
          </a:bodyPr>
          <a:lstStyle/>
          <a:p>
            <a:r>
              <a:rPr lang="en-AU" sz="2000" dirty="0">
                <a:latin typeface="+mj-lt"/>
              </a:rPr>
              <a:t>We all experience feeling different emotions. It is a completely normal response that our bodies have to various situations we experience. There are times when we might feel </a:t>
            </a:r>
            <a:r>
              <a:rPr lang="en-AU" sz="2000" b="1" dirty="0">
                <a:latin typeface="+mj-lt"/>
              </a:rPr>
              <a:t>happy</a:t>
            </a:r>
            <a:r>
              <a:rPr lang="en-AU" sz="2000" dirty="0">
                <a:latin typeface="+mj-lt"/>
              </a:rPr>
              <a:t>, </a:t>
            </a:r>
            <a:r>
              <a:rPr lang="en-AU" sz="2000" b="1" dirty="0">
                <a:latin typeface="+mj-lt"/>
              </a:rPr>
              <a:t>sad</a:t>
            </a:r>
            <a:r>
              <a:rPr lang="en-AU" sz="2000" dirty="0">
                <a:latin typeface="+mj-lt"/>
              </a:rPr>
              <a:t>, </a:t>
            </a:r>
            <a:r>
              <a:rPr lang="en-AU" sz="2000" b="1" dirty="0">
                <a:latin typeface="+mj-lt"/>
              </a:rPr>
              <a:t>angry</a:t>
            </a:r>
            <a:r>
              <a:rPr lang="en-AU" sz="2000" dirty="0">
                <a:latin typeface="+mj-lt"/>
              </a:rPr>
              <a:t> or </a:t>
            </a:r>
            <a:r>
              <a:rPr lang="en-AU" sz="2000" b="1" dirty="0">
                <a:latin typeface="+mj-lt"/>
              </a:rPr>
              <a:t>surprised</a:t>
            </a:r>
            <a:r>
              <a:rPr lang="en-AU" sz="2000" dirty="0">
                <a:latin typeface="+mj-lt"/>
              </a:rPr>
              <a:t>. </a:t>
            </a:r>
          </a:p>
          <a:p>
            <a:endParaRPr lang="en-AU" sz="2000" dirty="0">
              <a:solidFill>
                <a:prstClr val="black"/>
              </a:solidFill>
              <a:latin typeface="+mj-lt"/>
            </a:endParaRPr>
          </a:p>
          <a:p>
            <a:r>
              <a:rPr lang="en-AU" sz="2000" dirty="0">
                <a:solidFill>
                  <a:prstClr val="black"/>
                </a:solidFill>
                <a:latin typeface="+mj-lt"/>
              </a:rPr>
              <a:t>It is important for us to recognise when we are experiencing these feelings and when someone else is too. </a:t>
            </a:r>
          </a:p>
          <a:p>
            <a:endParaRPr lang="en-AU" sz="2000" dirty="0">
              <a:solidFill>
                <a:prstClr val="black"/>
              </a:solidFill>
              <a:latin typeface="+mj-lt"/>
            </a:endParaRPr>
          </a:p>
          <a:p>
            <a:r>
              <a:rPr lang="en-AU" sz="2000" dirty="0">
                <a:solidFill>
                  <a:prstClr val="black"/>
                </a:solidFill>
                <a:latin typeface="+mj-lt"/>
              </a:rPr>
              <a:t>If we notice when someone is sad we can show support and help them. </a:t>
            </a:r>
          </a:p>
          <a:p>
            <a:endParaRPr lang="en-AU" sz="2000" dirty="0">
              <a:solidFill>
                <a:prstClr val="black"/>
              </a:solidFill>
              <a:latin typeface="+mj-lt"/>
            </a:endParaRPr>
          </a:p>
          <a:p>
            <a:r>
              <a:rPr lang="en-AU" sz="2400" b="1" i="1" dirty="0">
                <a:solidFill>
                  <a:prstClr val="black"/>
                </a:solidFill>
                <a:latin typeface="+mj-lt"/>
              </a:rPr>
              <a:t>What would you do if you noticed a friend was feeling sad?</a:t>
            </a:r>
            <a:endParaRPr lang="en-AU" sz="3200" b="1" i="1" dirty="0">
              <a:solidFill>
                <a:prstClr val="black"/>
              </a:solidFill>
              <a:latin typeface="+mj-lt"/>
            </a:endParaRPr>
          </a:p>
        </p:txBody>
      </p:sp>
      <p:sp>
        <p:nvSpPr>
          <p:cNvPr id="8" name="TextBox 7">
            <a:extLst>
              <a:ext uri="{FF2B5EF4-FFF2-40B4-BE49-F238E27FC236}">
                <a16:creationId xmlns:a16="http://schemas.microsoft.com/office/drawing/2014/main" id="{A2DD6821-C63E-9C4B-92FC-5941DFA7223E}"/>
              </a:ext>
            </a:extLst>
          </p:cNvPr>
          <p:cNvSpPr txBox="1"/>
          <p:nvPr/>
        </p:nvSpPr>
        <p:spPr>
          <a:xfrm>
            <a:off x="270161" y="212287"/>
            <a:ext cx="4979172" cy="707886"/>
          </a:xfrm>
          <a:prstGeom prst="rect">
            <a:avLst/>
          </a:prstGeom>
          <a:noFill/>
          <a:ln w="19050">
            <a:noFill/>
          </a:ln>
        </p:spPr>
        <p:txBody>
          <a:bodyPr wrap="square" rtlCol="0">
            <a:spAutoFit/>
          </a:bodyPr>
          <a:lstStyle/>
          <a:p>
            <a:r>
              <a:rPr lang="en-GB" sz="4000" b="1" dirty="0">
                <a:solidFill>
                  <a:prstClr val="black"/>
                </a:solidFill>
                <a:latin typeface="+mj-lt"/>
              </a:rPr>
              <a:t>Different Emotions </a:t>
            </a:r>
            <a:endParaRPr lang="en-GB" sz="4000" b="1" dirty="0">
              <a:solidFill>
                <a:prstClr val="black"/>
              </a:solidFill>
            </a:endParaRPr>
          </a:p>
        </p:txBody>
      </p:sp>
      <p:pic>
        <p:nvPicPr>
          <p:cNvPr id="11" name="Picture 10">
            <a:extLst>
              <a:ext uri="{FF2B5EF4-FFF2-40B4-BE49-F238E27FC236}">
                <a16:creationId xmlns:a16="http://schemas.microsoft.com/office/drawing/2014/main" id="{A5D44CAC-D9F0-F34D-9DE1-359AF636311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021568" y="3525077"/>
            <a:ext cx="2806366" cy="2544233"/>
          </a:xfrm>
          <a:prstGeom prst="rect">
            <a:avLst/>
          </a:prstGeom>
        </p:spPr>
      </p:pic>
      <p:pic>
        <p:nvPicPr>
          <p:cNvPr id="14" name="Picture 13">
            <a:extLst>
              <a:ext uri="{FF2B5EF4-FFF2-40B4-BE49-F238E27FC236}">
                <a16:creationId xmlns:a16="http://schemas.microsoft.com/office/drawing/2014/main" id="{C510DE7B-DB3A-A448-BEAB-2D676A0B46E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700769" y="324677"/>
            <a:ext cx="3221232" cy="2822412"/>
          </a:xfrm>
          <a:prstGeom prst="rect">
            <a:avLst/>
          </a:prstGeom>
        </p:spPr>
      </p:pic>
    </p:spTree>
    <p:extLst>
      <p:ext uri="{BB962C8B-B14F-4D97-AF65-F5344CB8AC3E}">
        <p14:creationId xmlns:p14="http://schemas.microsoft.com/office/powerpoint/2010/main" val="305697566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5EF57F77-08A1-DE46-A08B-DF308E59E54C}"/>
              </a:ext>
            </a:extLst>
          </p:cNvPr>
          <p:cNvSpPr txBox="1"/>
          <p:nvPr/>
        </p:nvSpPr>
        <p:spPr>
          <a:xfrm>
            <a:off x="270161" y="1089518"/>
            <a:ext cx="6299972" cy="2369880"/>
          </a:xfrm>
          <a:prstGeom prst="rect">
            <a:avLst/>
          </a:prstGeom>
          <a:noFill/>
          <a:ln w="19050">
            <a:noFill/>
          </a:ln>
        </p:spPr>
        <p:txBody>
          <a:bodyPr wrap="square" rtlCol="0">
            <a:spAutoFit/>
          </a:bodyPr>
          <a:lstStyle/>
          <a:p>
            <a:r>
              <a:rPr lang="en-GB" sz="2800" b="1" dirty="0">
                <a:solidFill>
                  <a:prstClr val="black"/>
                </a:solidFill>
                <a:latin typeface="+mj-lt"/>
              </a:rPr>
              <a:t>Task:</a:t>
            </a:r>
          </a:p>
          <a:p>
            <a:r>
              <a:rPr lang="en-GB" sz="2000" dirty="0">
                <a:solidFill>
                  <a:prstClr val="black"/>
                </a:solidFill>
                <a:latin typeface="+mj-lt"/>
              </a:rPr>
              <a:t>Let’s play a game! </a:t>
            </a:r>
          </a:p>
          <a:p>
            <a:r>
              <a:rPr lang="en-GB" sz="2000" dirty="0">
                <a:solidFill>
                  <a:prstClr val="black"/>
                </a:solidFill>
                <a:latin typeface="+mj-lt"/>
              </a:rPr>
              <a:t>Using the emotion cards provided (please print). One person comes up to the front of class and acts out an emotion. The rest of the class need to try and guess what that emotion might be based on the facial expressions and body language. </a:t>
            </a:r>
          </a:p>
        </p:txBody>
      </p:sp>
      <p:sp>
        <p:nvSpPr>
          <p:cNvPr id="8" name="TextBox 7">
            <a:extLst>
              <a:ext uri="{FF2B5EF4-FFF2-40B4-BE49-F238E27FC236}">
                <a16:creationId xmlns:a16="http://schemas.microsoft.com/office/drawing/2014/main" id="{A2DD6821-C63E-9C4B-92FC-5941DFA7223E}"/>
              </a:ext>
            </a:extLst>
          </p:cNvPr>
          <p:cNvSpPr txBox="1"/>
          <p:nvPr/>
        </p:nvSpPr>
        <p:spPr>
          <a:xfrm>
            <a:off x="270161" y="150731"/>
            <a:ext cx="4979172" cy="707886"/>
          </a:xfrm>
          <a:prstGeom prst="rect">
            <a:avLst/>
          </a:prstGeom>
          <a:noFill/>
          <a:ln w="19050">
            <a:noFill/>
          </a:ln>
        </p:spPr>
        <p:txBody>
          <a:bodyPr wrap="square" rtlCol="0">
            <a:spAutoFit/>
          </a:bodyPr>
          <a:lstStyle/>
          <a:p>
            <a:r>
              <a:rPr lang="en-GB" sz="4000" b="1" dirty="0">
                <a:solidFill>
                  <a:prstClr val="black"/>
                </a:solidFill>
                <a:latin typeface="+mj-lt"/>
              </a:rPr>
              <a:t>Your GO!</a:t>
            </a:r>
            <a:endParaRPr lang="en-GB" sz="4000" b="1" dirty="0">
              <a:solidFill>
                <a:prstClr val="black"/>
              </a:solidFill>
            </a:endParaRPr>
          </a:p>
        </p:txBody>
      </p:sp>
      <p:pic>
        <p:nvPicPr>
          <p:cNvPr id="11" name="Picture 10">
            <a:extLst>
              <a:ext uri="{FF2B5EF4-FFF2-40B4-BE49-F238E27FC236}">
                <a16:creationId xmlns:a16="http://schemas.microsoft.com/office/drawing/2014/main" id="{A5D44CAC-D9F0-F34D-9DE1-359AF636311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178635" y="4313767"/>
            <a:ext cx="2806366" cy="2544233"/>
          </a:xfrm>
          <a:prstGeom prst="rect">
            <a:avLst/>
          </a:prstGeom>
        </p:spPr>
      </p:pic>
      <p:pic>
        <p:nvPicPr>
          <p:cNvPr id="13" name="Picture 12">
            <a:extLst>
              <a:ext uri="{FF2B5EF4-FFF2-40B4-BE49-F238E27FC236}">
                <a16:creationId xmlns:a16="http://schemas.microsoft.com/office/drawing/2014/main" id="{DA086D4E-AA0A-184B-A2FA-90BB89F56BF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473748" y="3746884"/>
            <a:ext cx="2946399" cy="2646947"/>
          </a:xfrm>
          <a:prstGeom prst="rect">
            <a:avLst/>
          </a:prstGeom>
        </p:spPr>
      </p:pic>
      <p:pic>
        <p:nvPicPr>
          <p:cNvPr id="3" name="Picture 2">
            <a:extLst>
              <a:ext uri="{FF2B5EF4-FFF2-40B4-BE49-F238E27FC236}">
                <a16:creationId xmlns:a16="http://schemas.microsoft.com/office/drawing/2014/main" id="{D589E2EA-656A-6047-93C6-A3A69EA9431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328621" y="284542"/>
            <a:ext cx="3982846" cy="5681724"/>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406477949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5EF57F77-08A1-DE46-A08B-DF308E59E54C}"/>
              </a:ext>
            </a:extLst>
          </p:cNvPr>
          <p:cNvSpPr txBox="1"/>
          <p:nvPr/>
        </p:nvSpPr>
        <p:spPr>
          <a:xfrm>
            <a:off x="1905832" y="5410816"/>
            <a:ext cx="1959786" cy="646331"/>
          </a:xfrm>
          <a:prstGeom prst="rect">
            <a:avLst/>
          </a:prstGeom>
          <a:noFill/>
          <a:ln w="19050">
            <a:noFill/>
          </a:ln>
        </p:spPr>
        <p:txBody>
          <a:bodyPr wrap="square" rtlCol="0">
            <a:spAutoFit/>
          </a:bodyPr>
          <a:lstStyle/>
          <a:p>
            <a:pPr algn="ctr"/>
            <a:r>
              <a:rPr lang="en-AU" sz="3600" b="1" dirty="0">
                <a:solidFill>
                  <a:prstClr val="black"/>
                </a:solidFill>
                <a:latin typeface="+mj-lt"/>
              </a:rPr>
              <a:t>Happy</a:t>
            </a:r>
            <a:endParaRPr lang="en-GB" sz="2800" b="1" dirty="0">
              <a:solidFill>
                <a:prstClr val="black"/>
              </a:solidFill>
              <a:latin typeface="+mj-lt"/>
            </a:endParaRPr>
          </a:p>
        </p:txBody>
      </p:sp>
      <p:sp>
        <p:nvSpPr>
          <p:cNvPr id="8" name="TextBox 7">
            <a:extLst>
              <a:ext uri="{FF2B5EF4-FFF2-40B4-BE49-F238E27FC236}">
                <a16:creationId xmlns:a16="http://schemas.microsoft.com/office/drawing/2014/main" id="{A2DD6821-C63E-9C4B-92FC-5941DFA7223E}"/>
              </a:ext>
            </a:extLst>
          </p:cNvPr>
          <p:cNvSpPr txBox="1"/>
          <p:nvPr/>
        </p:nvSpPr>
        <p:spPr>
          <a:xfrm>
            <a:off x="321733" y="195353"/>
            <a:ext cx="6163734" cy="1077218"/>
          </a:xfrm>
          <a:prstGeom prst="rect">
            <a:avLst/>
          </a:prstGeom>
          <a:noFill/>
          <a:ln w="19050">
            <a:noFill/>
          </a:ln>
        </p:spPr>
        <p:txBody>
          <a:bodyPr wrap="square" rtlCol="0">
            <a:spAutoFit/>
          </a:bodyPr>
          <a:lstStyle/>
          <a:p>
            <a:r>
              <a:rPr lang="en-GB" sz="3200" b="1" dirty="0">
                <a:solidFill>
                  <a:prstClr val="black"/>
                </a:solidFill>
                <a:latin typeface="+mj-lt"/>
              </a:rPr>
              <a:t>In pairs or as a class discuss occasions when have you felt:</a:t>
            </a:r>
            <a:endParaRPr lang="en-GB" sz="3200" b="1" dirty="0">
              <a:solidFill>
                <a:prstClr val="black"/>
              </a:solidFill>
            </a:endParaRPr>
          </a:p>
        </p:txBody>
      </p:sp>
      <p:sp>
        <p:nvSpPr>
          <p:cNvPr id="7" name="TextBox 6">
            <a:extLst>
              <a:ext uri="{FF2B5EF4-FFF2-40B4-BE49-F238E27FC236}">
                <a16:creationId xmlns:a16="http://schemas.microsoft.com/office/drawing/2014/main" id="{5879093F-336E-7748-900A-D206012E37DB}"/>
              </a:ext>
            </a:extLst>
          </p:cNvPr>
          <p:cNvSpPr txBox="1"/>
          <p:nvPr/>
        </p:nvSpPr>
        <p:spPr>
          <a:xfrm>
            <a:off x="8270446" y="4552243"/>
            <a:ext cx="1959786" cy="646331"/>
          </a:xfrm>
          <a:prstGeom prst="rect">
            <a:avLst/>
          </a:prstGeom>
          <a:noFill/>
          <a:ln w="19050">
            <a:noFill/>
          </a:ln>
        </p:spPr>
        <p:txBody>
          <a:bodyPr wrap="square" rtlCol="0">
            <a:spAutoFit/>
          </a:bodyPr>
          <a:lstStyle/>
          <a:p>
            <a:pPr algn="ctr"/>
            <a:r>
              <a:rPr lang="en-AU" sz="3600" b="1" dirty="0">
                <a:solidFill>
                  <a:prstClr val="black"/>
                </a:solidFill>
                <a:latin typeface="+mj-lt"/>
              </a:rPr>
              <a:t>Sad</a:t>
            </a:r>
            <a:endParaRPr lang="en-GB" sz="2800" b="1" dirty="0">
              <a:solidFill>
                <a:prstClr val="black"/>
              </a:solidFill>
              <a:latin typeface="+mj-lt"/>
            </a:endParaRPr>
          </a:p>
        </p:txBody>
      </p:sp>
      <p:pic>
        <p:nvPicPr>
          <p:cNvPr id="5" name="Picture 4">
            <a:extLst>
              <a:ext uri="{FF2B5EF4-FFF2-40B4-BE49-F238E27FC236}">
                <a16:creationId xmlns:a16="http://schemas.microsoft.com/office/drawing/2014/main" id="{2EFB70EB-E39F-9848-9D17-8235733B4F1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44554" y="1892645"/>
            <a:ext cx="3805519" cy="3334360"/>
          </a:xfrm>
          <a:prstGeom prst="rect">
            <a:avLst/>
          </a:prstGeom>
        </p:spPr>
      </p:pic>
      <p:pic>
        <p:nvPicPr>
          <p:cNvPr id="11" name="Picture 10">
            <a:extLst>
              <a:ext uri="{FF2B5EF4-FFF2-40B4-BE49-F238E27FC236}">
                <a16:creationId xmlns:a16="http://schemas.microsoft.com/office/drawing/2014/main" id="{7B4EA815-2FFC-C044-B5FC-17000A23677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551897" y="1272571"/>
            <a:ext cx="3652631" cy="3200400"/>
          </a:xfrm>
          <a:prstGeom prst="rect">
            <a:avLst/>
          </a:prstGeom>
        </p:spPr>
      </p:pic>
    </p:spTree>
    <p:extLst>
      <p:ext uri="{BB962C8B-B14F-4D97-AF65-F5344CB8AC3E}">
        <p14:creationId xmlns:p14="http://schemas.microsoft.com/office/powerpoint/2010/main" val="158388623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5EF57F77-08A1-DE46-A08B-DF308E59E54C}"/>
              </a:ext>
            </a:extLst>
          </p:cNvPr>
          <p:cNvSpPr txBox="1"/>
          <p:nvPr/>
        </p:nvSpPr>
        <p:spPr>
          <a:xfrm>
            <a:off x="2159832" y="5280289"/>
            <a:ext cx="1959786" cy="646331"/>
          </a:xfrm>
          <a:prstGeom prst="rect">
            <a:avLst/>
          </a:prstGeom>
          <a:noFill/>
          <a:ln w="19050">
            <a:noFill/>
          </a:ln>
        </p:spPr>
        <p:txBody>
          <a:bodyPr wrap="square" rtlCol="0">
            <a:spAutoFit/>
          </a:bodyPr>
          <a:lstStyle/>
          <a:p>
            <a:pPr algn="ctr"/>
            <a:r>
              <a:rPr lang="en-AU" sz="3600" b="1" dirty="0">
                <a:solidFill>
                  <a:prstClr val="black"/>
                </a:solidFill>
                <a:latin typeface="+mj-lt"/>
              </a:rPr>
              <a:t>Angry</a:t>
            </a:r>
            <a:endParaRPr lang="en-GB" sz="2800" b="1" dirty="0">
              <a:solidFill>
                <a:prstClr val="black"/>
              </a:solidFill>
              <a:latin typeface="+mj-lt"/>
            </a:endParaRPr>
          </a:p>
        </p:txBody>
      </p:sp>
      <p:sp>
        <p:nvSpPr>
          <p:cNvPr id="7" name="TextBox 6">
            <a:extLst>
              <a:ext uri="{FF2B5EF4-FFF2-40B4-BE49-F238E27FC236}">
                <a16:creationId xmlns:a16="http://schemas.microsoft.com/office/drawing/2014/main" id="{5879093F-336E-7748-900A-D206012E37DB}"/>
              </a:ext>
            </a:extLst>
          </p:cNvPr>
          <p:cNvSpPr txBox="1"/>
          <p:nvPr/>
        </p:nvSpPr>
        <p:spPr>
          <a:xfrm>
            <a:off x="8270446" y="4552243"/>
            <a:ext cx="1959786" cy="646331"/>
          </a:xfrm>
          <a:prstGeom prst="rect">
            <a:avLst/>
          </a:prstGeom>
          <a:noFill/>
          <a:ln w="19050">
            <a:noFill/>
          </a:ln>
        </p:spPr>
        <p:txBody>
          <a:bodyPr wrap="square" rtlCol="0">
            <a:spAutoFit/>
          </a:bodyPr>
          <a:lstStyle/>
          <a:p>
            <a:pPr algn="ctr"/>
            <a:r>
              <a:rPr lang="en-AU" sz="3600" b="1" dirty="0">
                <a:solidFill>
                  <a:prstClr val="black"/>
                </a:solidFill>
                <a:latin typeface="+mj-lt"/>
              </a:rPr>
              <a:t>Scared</a:t>
            </a:r>
            <a:endParaRPr lang="en-GB" sz="2800" b="1" dirty="0">
              <a:solidFill>
                <a:prstClr val="black"/>
              </a:solidFill>
              <a:latin typeface="+mj-lt"/>
            </a:endParaRPr>
          </a:p>
        </p:txBody>
      </p:sp>
      <p:pic>
        <p:nvPicPr>
          <p:cNvPr id="3" name="Picture 2">
            <a:extLst>
              <a:ext uri="{FF2B5EF4-FFF2-40B4-BE49-F238E27FC236}">
                <a16:creationId xmlns:a16="http://schemas.microsoft.com/office/drawing/2014/main" id="{C501C92B-C5D0-8244-8076-5A51451888F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227557" y="503766"/>
            <a:ext cx="3702910" cy="3357034"/>
          </a:xfrm>
          <a:prstGeom prst="rect">
            <a:avLst/>
          </a:prstGeom>
        </p:spPr>
      </p:pic>
      <p:pic>
        <p:nvPicPr>
          <p:cNvPr id="9" name="Picture 8">
            <a:extLst>
              <a:ext uri="{FF2B5EF4-FFF2-40B4-BE49-F238E27FC236}">
                <a16:creationId xmlns:a16="http://schemas.microsoft.com/office/drawing/2014/main" id="{9DAEAF58-12C0-0348-BE37-E5E7222FEAA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03608" y="1757568"/>
            <a:ext cx="3574792" cy="3240883"/>
          </a:xfrm>
          <a:prstGeom prst="rect">
            <a:avLst/>
          </a:prstGeom>
        </p:spPr>
      </p:pic>
      <p:sp>
        <p:nvSpPr>
          <p:cNvPr id="12" name="TextBox 11">
            <a:extLst>
              <a:ext uri="{FF2B5EF4-FFF2-40B4-BE49-F238E27FC236}">
                <a16:creationId xmlns:a16="http://schemas.microsoft.com/office/drawing/2014/main" id="{D40CBDB7-B0C2-6C49-87CF-B722510FB2A7}"/>
              </a:ext>
            </a:extLst>
          </p:cNvPr>
          <p:cNvSpPr txBox="1"/>
          <p:nvPr/>
        </p:nvSpPr>
        <p:spPr>
          <a:xfrm>
            <a:off x="321733" y="195353"/>
            <a:ext cx="6163734" cy="1077218"/>
          </a:xfrm>
          <a:prstGeom prst="rect">
            <a:avLst/>
          </a:prstGeom>
          <a:noFill/>
          <a:ln w="19050">
            <a:noFill/>
          </a:ln>
        </p:spPr>
        <p:txBody>
          <a:bodyPr wrap="square" rtlCol="0">
            <a:spAutoFit/>
          </a:bodyPr>
          <a:lstStyle/>
          <a:p>
            <a:r>
              <a:rPr lang="en-GB" sz="3200" b="1" dirty="0">
                <a:solidFill>
                  <a:prstClr val="black"/>
                </a:solidFill>
                <a:latin typeface="+mj-lt"/>
              </a:rPr>
              <a:t>In pairs or as a class discuss occasions when have you felt:</a:t>
            </a:r>
            <a:endParaRPr lang="en-GB" sz="3200" b="1" dirty="0">
              <a:solidFill>
                <a:prstClr val="black"/>
              </a:solidFill>
            </a:endParaRPr>
          </a:p>
        </p:txBody>
      </p:sp>
    </p:spTree>
    <p:extLst>
      <p:ext uri="{BB962C8B-B14F-4D97-AF65-F5344CB8AC3E}">
        <p14:creationId xmlns:p14="http://schemas.microsoft.com/office/powerpoint/2010/main" val="309102977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A2DD6821-C63E-9C4B-92FC-5941DFA7223E}"/>
              </a:ext>
            </a:extLst>
          </p:cNvPr>
          <p:cNvSpPr txBox="1"/>
          <p:nvPr/>
        </p:nvSpPr>
        <p:spPr>
          <a:xfrm>
            <a:off x="321733" y="195353"/>
            <a:ext cx="6028267" cy="1077218"/>
          </a:xfrm>
          <a:prstGeom prst="rect">
            <a:avLst/>
          </a:prstGeom>
          <a:noFill/>
          <a:ln w="19050">
            <a:noFill/>
          </a:ln>
        </p:spPr>
        <p:txBody>
          <a:bodyPr wrap="square" rtlCol="0">
            <a:spAutoFit/>
          </a:bodyPr>
          <a:lstStyle/>
          <a:p>
            <a:r>
              <a:rPr lang="en-GB" sz="3200" b="1" dirty="0">
                <a:solidFill>
                  <a:prstClr val="black"/>
                </a:solidFill>
                <a:latin typeface="+mj-lt"/>
              </a:rPr>
              <a:t>How do you think the </a:t>
            </a:r>
            <a:r>
              <a:rPr lang="en-GB" sz="3200" b="1" dirty="0" err="1">
                <a:solidFill>
                  <a:prstClr val="black"/>
                </a:solidFill>
                <a:latin typeface="+mj-lt"/>
              </a:rPr>
              <a:t>BeeHealthy</a:t>
            </a:r>
            <a:r>
              <a:rPr lang="en-GB" sz="3200" b="1" dirty="0">
                <a:solidFill>
                  <a:prstClr val="black"/>
                </a:solidFill>
                <a:latin typeface="+mj-lt"/>
              </a:rPr>
              <a:t> heart is feeling? How can you tell?</a:t>
            </a:r>
            <a:endParaRPr lang="en-GB" sz="3200" b="1" dirty="0">
              <a:solidFill>
                <a:prstClr val="black"/>
              </a:solidFill>
            </a:endParaRPr>
          </a:p>
        </p:txBody>
      </p:sp>
      <p:sp>
        <p:nvSpPr>
          <p:cNvPr id="7" name="TextBox 6">
            <a:extLst>
              <a:ext uri="{FF2B5EF4-FFF2-40B4-BE49-F238E27FC236}">
                <a16:creationId xmlns:a16="http://schemas.microsoft.com/office/drawing/2014/main" id="{5879093F-336E-7748-900A-D206012E37DB}"/>
              </a:ext>
            </a:extLst>
          </p:cNvPr>
          <p:cNvSpPr txBox="1"/>
          <p:nvPr/>
        </p:nvSpPr>
        <p:spPr>
          <a:xfrm>
            <a:off x="7612276" y="4772289"/>
            <a:ext cx="2736222" cy="646331"/>
          </a:xfrm>
          <a:prstGeom prst="rect">
            <a:avLst/>
          </a:prstGeom>
          <a:noFill/>
          <a:ln w="19050">
            <a:noFill/>
          </a:ln>
        </p:spPr>
        <p:txBody>
          <a:bodyPr wrap="square" rtlCol="0">
            <a:spAutoFit/>
          </a:bodyPr>
          <a:lstStyle/>
          <a:p>
            <a:pPr algn="ctr"/>
            <a:r>
              <a:rPr lang="en-AU" sz="3600" b="1" dirty="0">
                <a:solidFill>
                  <a:prstClr val="black"/>
                </a:solidFill>
                <a:latin typeface="+mj-lt"/>
              </a:rPr>
              <a:t>Embarrassed</a:t>
            </a:r>
            <a:endParaRPr lang="en-GB" sz="2800" b="1" dirty="0">
              <a:solidFill>
                <a:prstClr val="black"/>
              </a:solidFill>
              <a:latin typeface="+mj-lt"/>
            </a:endParaRPr>
          </a:p>
        </p:txBody>
      </p:sp>
      <p:pic>
        <p:nvPicPr>
          <p:cNvPr id="3" name="Picture 2">
            <a:extLst>
              <a:ext uri="{FF2B5EF4-FFF2-40B4-BE49-F238E27FC236}">
                <a16:creationId xmlns:a16="http://schemas.microsoft.com/office/drawing/2014/main" id="{7F082103-9F71-5847-8F92-AC5DC4A7632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979508" y="856454"/>
            <a:ext cx="4001758" cy="3627967"/>
          </a:xfrm>
          <a:prstGeom prst="rect">
            <a:avLst/>
          </a:prstGeom>
        </p:spPr>
      </p:pic>
      <p:sp>
        <p:nvSpPr>
          <p:cNvPr id="5" name="TextBox 4">
            <a:extLst>
              <a:ext uri="{FF2B5EF4-FFF2-40B4-BE49-F238E27FC236}">
                <a16:creationId xmlns:a16="http://schemas.microsoft.com/office/drawing/2014/main" id="{3637531E-77D6-6148-920C-B181BC079685}"/>
              </a:ext>
            </a:extLst>
          </p:cNvPr>
          <p:cNvSpPr txBox="1"/>
          <p:nvPr/>
        </p:nvSpPr>
        <p:spPr>
          <a:xfrm>
            <a:off x="704335" y="2644346"/>
            <a:ext cx="5214551" cy="2308324"/>
          </a:xfrm>
          <a:prstGeom prst="rect">
            <a:avLst/>
          </a:prstGeom>
          <a:noFill/>
        </p:spPr>
        <p:txBody>
          <a:bodyPr wrap="square" rtlCol="0">
            <a:spAutoFit/>
          </a:bodyPr>
          <a:lstStyle/>
          <a:p>
            <a:r>
              <a:rPr lang="en-US" sz="2400" dirty="0">
                <a:latin typeface="+mj-lt"/>
              </a:rPr>
              <a:t>The </a:t>
            </a:r>
            <a:r>
              <a:rPr lang="en-US" sz="2400" dirty="0" err="1">
                <a:latin typeface="+mj-lt"/>
              </a:rPr>
              <a:t>BeeHealthy</a:t>
            </a:r>
            <a:r>
              <a:rPr lang="en-US" sz="2400" dirty="0">
                <a:latin typeface="+mj-lt"/>
              </a:rPr>
              <a:t> heart is feeling slightly embarrassed because she got an answer wrong when she put up her hand. </a:t>
            </a:r>
          </a:p>
          <a:p>
            <a:endParaRPr lang="en-US" sz="2400" dirty="0">
              <a:latin typeface="+mj-lt"/>
            </a:endParaRPr>
          </a:p>
          <a:p>
            <a:r>
              <a:rPr lang="en-US" sz="2400" b="1" dirty="0">
                <a:latin typeface="+mj-lt"/>
              </a:rPr>
              <a:t>What could you say to her, to help her feel less embarrassed? </a:t>
            </a:r>
          </a:p>
        </p:txBody>
      </p:sp>
    </p:spTree>
    <p:extLst>
      <p:ext uri="{BB962C8B-B14F-4D97-AF65-F5344CB8AC3E}">
        <p14:creationId xmlns:p14="http://schemas.microsoft.com/office/powerpoint/2010/main" val="137317648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ppt_x"/>
                                          </p:val>
                                        </p:tav>
                                        <p:tav tm="100000">
                                          <p:val>
                                            <p:strVal val="#ppt_x"/>
                                          </p:val>
                                        </p:tav>
                                      </p:tavLst>
                                    </p:anim>
                                    <p:anim calcmode="lin" valueType="num">
                                      <p:cBhvr additive="base">
                                        <p:cTn id="1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5EF57F77-08A1-DE46-A08B-DF308E59E54C}"/>
              </a:ext>
            </a:extLst>
          </p:cNvPr>
          <p:cNvSpPr txBox="1"/>
          <p:nvPr/>
        </p:nvSpPr>
        <p:spPr>
          <a:xfrm>
            <a:off x="8316507" y="5110955"/>
            <a:ext cx="1959786" cy="646331"/>
          </a:xfrm>
          <a:prstGeom prst="rect">
            <a:avLst/>
          </a:prstGeom>
          <a:noFill/>
          <a:ln w="19050">
            <a:noFill/>
          </a:ln>
        </p:spPr>
        <p:txBody>
          <a:bodyPr wrap="square" rtlCol="0">
            <a:spAutoFit/>
          </a:bodyPr>
          <a:lstStyle/>
          <a:p>
            <a:pPr algn="ctr"/>
            <a:r>
              <a:rPr lang="en-AU" sz="3600" b="1" dirty="0">
                <a:solidFill>
                  <a:prstClr val="black"/>
                </a:solidFill>
                <a:latin typeface="+mj-lt"/>
              </a:rPr>
              <a:t>Sick</a:t>
            </a:r>
            <a:endParaRPr lang="en-GB" sz="2800" b="1" dirty="0">
              <a:solidFill>
                <a:prstClr val="black"/>
              </a:solidFill>
              <a:latin typeface="+mj-lt"/>
            </a:endParaRPr>
          </a:p>
        </p:txBody>
      </p:sp>
      <p:sp>
        <p:nvSpPr>
          <p:cNvPr id="8" name="TextBox 7">
            <a:extLst>
              <a:ext uri="{FF2B5EF4-FFF2-40B4-BE49-F238E27FC236}">
                <a16:creationId xmlns:a16="http://schemas.microsoft.com/office/drawing/2014/main" id="{A2DD6821-C63E-9C4B-92FC-5941DFA7223E}"/>
              </a:ext>
            </a:extLst>
          </p:cNvPr>
          <p:cNvSpPr txBox="1"/>
          <p:nvPr/>
        </p:nvSpPr>
        <p:spPr>
          <a:xfrm>
            <a:off x="321733" y="195353"/>
            <a:ext cx="6028267" cy="1077218"/>
          </a:xfrm>
          <a:prstGeom prst="rect">
            <a:avLst/>
          </a:prstGeom>
          <a:noFill/>
          <a:ln w="19050">
            <a:noFill/>
          </a:ln>
        </p:spPr>
        <p:txBody>
          <a:bodyPr wrap="square" rtlCol="0">
            <a:spAutoFit/>
          </a:bodyPr>
          <a:lstStyle/>
          <a:p>
            <a:r>
              <a:rPr lang="en-GB" sz="3200" b="1" dirty="0">
                <a:solidFill>
                  <a:prstClr val="black"/>
                </a:solidFill>
                <a:latin typeface="+mj-lt"/>
              </a:rPr>
              <a:t>How do you think the </a:t>
            </a:r>
            <a:r>
              <a:rPr lang="en-GB" sz="3200" b="1" dirty="0" err="1">
                <a:solidFill>
                  <a:prstClr val="black"/>
                </a:solidFill>
                <a:latin typeface="+mj-lt"/>
              </a:rPr>
              <a:t>BeeHealthy</a:t>
            </a:r>
            <a:r>
              <a:rPr lang="en-GB" sz="3200" b="1" dirty="0">
                <a:solidFill>
                  <a:prstClr val="black"/>
                </a:solidFill>
                <a:latin typeface="+mj-lt"/>
              </a:rPr>
              <a:t> heart is feeling? How can you tell?</a:t>
            </a:r>
            <a:endParaRPr lang="en-GB" sz="3200" b="1" dirty="0">
              <a:solidFill>
                <a:prstClr val="black"/>
              </a:solidFill>
            </a:endParaRPr>
          </a:p>
        </p:txBody>
      </p:sp>
      <p:pic>
        <p:nvPicPr>
          <p:cNvPr id="6" name="Picture 5">
            <a:extLst>
              <a:ext uri="{FF2B5EF4-FFF2-40B4-BE49-F238E27FC236}">
                <a16:creationId xmlns:a16="http://schemas.microsoft.com/office/drawing/2014/main" id="{A7002518-1E0B-5B4B-AB29-9194B1973FF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985000" y="537633"/>
            <a:ext cx="4622800" cy="4191000"/>
          </a:xfrm>
          <a:prstGeom prst="rect">
            <a:avLst/>
          </a:prstGeom>
        </p:spPr>
      </p:pic>
      <p:sp>
        <p:nvSpPr>
          <p:cNvPr id="10" name="TextBox 9">
            <a:extLst>
              <a:ext uri="{FF2B5EF4-FFF2-40B4-BE49-F238E27FC236}">
                <a16:creationId xmlns:a16="http://schemas.microsoft.com/office/drawing/2014/main" id="{CBE5D16D-8A4B-BB46-94BA-EFBBCD0C5DE0}"/>
              </a:ext>
            </a:extLst>
          </p:cNvPr>
          <p:cNvSpPr txBox="1"/>
          <p:nvPr/>
        </p:nvSpPr>
        <p:spPr>
          <a:xfrm>
            <a:off x="704335" y="2644346"/>
            <a:ext cx="5214551" cy="1938992"/>
          </a:xfrm>
          <a:prstGeom prst="rect">
            <a:avLst/>
          </a:prstGeom>
          <a:noFill/>
        </p:spPr>
        <p:txBody>
          <a:bodyPr wrap="square" rtlCol="0">
            <a:spAutoFit/>
          </a:bodyPr>
          <a:lstStyle/>
          <a:p>
            <a:r>
              <a:rPr lang="en-US" sz="2400" dirty="0">
                <a:latin typeface="+mj-lt"/>
              </a:rPr>
              <a:t>The </a:t>
            </a:r>
            <a:r>
              <a:rPr lang="en-US" sz="2400" dirty="0" err="1">
                <a:latin typeface="+mj-lt"/>
              </a:rPr>
              <a:t>BeeHealthy</a:t>
            </a:r>
            <a:r>
              <a:rPr lang="en-US" sz="2400" dirty="0">
                <a:latin typeface="+mj-lt"/>
              </a:rPr>
              <a:t> heart is feeling sick and feels like she is about to vomit. </a:t>
            </a:r>
          </a:p>
          <a:p>
            <a:endParaRPr lang="en-US" sz="2400" dirty="0">
              <a:latin typeface="+mj-lt"/>
            </a:endParaRPr>
          </a:p>
          <a:p>
            <a:r>
              <a:rPr lang="en-US" sz="2400" b="1" dirty="0">
                <a:latin typeface="+mj-lt"/>
              </a:rPr>
              <a:t>What could you do to help the </a:t>
            </a:r>
            <a:r>
              <a:rPr lang="en-US" sz="2400" b="1" dirty="0" err="1">
                <a:latin typeface="+mj-lt"/>
              </a:rPr>
              <a:t>BeeHealthy</a:t>
            </a:r>
            <a:r>
              <a:rPr lang="en-US" sz="2400" b="1" dirty="0">
                <a:latin typeface="+mj-lt"/>
              </a:rPr>
              <a:t> Heart? </a:t>
            </a:r>
          </a:p>
        </p:txBody>
      </p:sp>
    </p:spTree>
    <p:extLst>
      <p:ext uri="{BB962C8B-B14F-4D97-AF65-F5344CB8AC3E}">
        <p14:creationId xmlns:p14="http://schemas.microsoft.com/office/powerpoint/2010/main" val="264688307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1"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dissolve">
                                      <p:cBhvr>
                                        <p:cTn id="7" dur="500"/>
                                        <p:tgtEl>
                                          <p:spTgt spid="10"/>
                                        </p:tgtEl>
                                      </p:cBhvr>
                                    </p:animEffect>
                                  </p:childTnLst>
                                </p:cTn>
                              </p:par>
                              <p:par>
                                <p:cTn id="8" presetID="9" presetClass="entr" presetSubtype="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dissolve">
                                      <p:cBhvr>
                                        <p:cTn id="1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0" grpId="1"/>
    </p:bldLst>
  </p:timing>
</p:sld>
</file>

<file path=ppt/theme/theme1.xml><?xml version="1.0" encoding="utf-8"?>
<a:theme xmlns:a="http://schemas.openxmlformats.org/drawingml/2006/main" name="Retrospect">
  <a:themeElements>
    <a:clrScheme name="Custom 3">
      <a:dk1>
        <a:sysClr val="windowText" lastClr="000000"/>
      </a:dk1>
      <a:lt1>
        <a:sysClr val="window" lastClr="FFFFFF"/>
      </a:lt1>
      <a:dk2>
        <a:srgbClr val="2C3C43"/>
      </a:dk2>
      <a:lt2>
        <a:srgbClr val="EBEBEB"/>
      </a:lt2>
      <a:accent1>
        <a:srgbClr val="FFFF00"/>
      </a:accent1>
      <a:accent2>
        <a:srgbClr val="F7EC57"/>
      </a:accent2>
      <a:accent3>
        <a:srgbClr val="000000"/>
      </a:accent3>
      <a:accent4>
        <a:srgbClr val="FFFFCC"/>
      </a:accent4>
      <a:accent5>
        <a:srgbClr val="FFC000"/>
      </a:accent5>
      <a:accent6>
        <a:srgbClr val="FFFF00"/>
      </a:accent6>
      <a:hlink>
        <a:srgbClr val="FFFF00"/>
      </a:hlink>
      <a:folHlink>
        <a:srgbClr val="FFFFCC"/>
      </a:folHlink>
    </a:clrScheme>
    <a:fontScheme name="Retrospect">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Retrospect">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thm15="http://schemas.microsoft.com/office/thememl/2012/main" name="Retrospect" id="{5F128B03-DCCA-4EEB-AB3B-CF2899314A46}" vid="{3F1AAB62-24C6-49D2-8E01-B56FAC9A3DCD}"/>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Retrospect</Template>
  <TotalTime>102314</TotalTime>
  <Words>648</Words>
  <Application>Microsoft Macintosh PowerPoint</Application>
  <PresentationFormat>Widescreen</PresentationFormat>
  <Paragraphs>74</Paragraphs>
  <Slides>13</Slides>
  <Notes>2</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13</vt:i4>
      </vt:variant>
    </vt:vector>
  </HeadingPairs>
  <TitlesOfParts>
    <vt:vector size="17" baseType="lpstr">
      <vt:lpstr>Arial</vt:lpstr>
      <vt:lpstr>Calibri</vt:lpstr>
      <vt:lpstr>Calibri Light</vt:lpstr>
      <vt:lpstr>Retrospect</vt:lpstr>
      <vt:lpstr>PowerPoint Presentation</vt:lpstr>
      <vt:lpstr>Lesson 1</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HAILEYBURY</Company>
  <LinksUpToDate>false</LinksUpToDate>
  <SharedDoc>false</SharedDoc>
  <HyperlinksChanged>false</HyperlinksChanged>
  <AppVersion>16.0016</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Jessica Reardon</dc:creator>
  <cp:lastModifiedBy>Microsoft Office User</cp:lastModifiedBy>
  <cp:revision>277</cp:revision>
  <dcterms:created xsi:type="dcterms:W3CDTF">2015-12-16T03:40:36Z</dcterms:created>
  <dcterms:modified xsi:type="dcterms:W3CDTF">2025-09-24T20:46:47Z</dcterms:modified>
</cp:coreProperties>
</file>